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91" r:id="rId3"/>
    <p:sldId id="293" r:id="rId4"/>
    <p:sldId id="327" r:id="rId5"/>
    <p:sldId id="292" r:id="rId6"/>
    <p:sldId id="289" r:id="rId7"/>
    <p:sldId id="260" r:id="rId8"/>
    <p:sldId id="302" r:id="rId9"/>
    <p:sldId id="261" r:id="rId10"/>
    <p:sldId id="303" r:id="rId11"/>
    <p:sldId id="305" r:id="rId12"/>
    <p:sldId id="307" r:id="rId13"/>
    <p:sldId id="333" r:id="rId14"/>
    <p:sldId id="308" r:id="rId15"/>
    <p:sldId id="290" r:id="rId16"/>
    <p:sldId id="309" r:id="rId17"/>
    <p:sldId id="310" r:id="rId18"/>
    <p:sldId id="311" r:id="rId19"/>
    <p:sldId id="313" r:id="rId20"/>
    <p:sldId id="312" r:id="rId21"/>
    <p:sldId id="314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42" r:id="rId30"/>
    <p:sldId id="343" r:id="rId31"/>
    <p:sldId id="345" r:id="rId32"/>
    <p:sldId id="318" r:id="rId33"/>
    <p:sldId id="317" r:id="rId34"/>
    <p:sldId id="334" r:id="rId35"/>
    <p:sldId id="328" r:id="rId36"/>
    <p:sldId id="329" r:id="rId37"/>
    <p:sldId id="330" r:id="rId38"/>
    <p:sldId id="331" r:id="rId39"/>
    <p:sldId id="332" r:id="rId40"/>
    <p:sldId id="335" r:id="rId41"/>
    <p:sldId id="336" r:id="rId42"/>
    <p:sldId id="349" r:id="rId43"/>
    <p:sldId id="350" r:id="rId44"/>
    <p:sldId id="351" r:id="rId45"/>
    <p:sldId id="348" r:id="rId46"/>
    <p:sldId id="338" r:id="rId47"/>
    <p:sldId id="352" r:id="rId48"/>
    <p:sldId id="353" r:id="rId49"/>
    <p:sldId id="339" r:id="rId50"/>
    <p:sldId id="344" r:id="rId51"/>
    <p:sldId id="267" r:id="rId52"/>
    <p:sldId id="341" r:id="rId53"/>
    <p:sldId id="340" r:id="rId54"/>
    <p:sldId id="274" r:id="rId55"/>
    <p:sldId id="259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957" autoAdjust="0"/>
  </p:normalViewPr>
  <p:slideViewPr>
    <p:cSldViewPr>
      <p:cViewPr varScale="1">
        <p:scale>
          <a:sx n="91" d="100"/>
          <a:sy n="91" d="100"/>
        </p:scale>
        <p:origin x="-97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1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597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64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microsoft.com/office/2007/relationships/hdphoto" Target="../media/hdphoto2.wd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510461" y="1772816"/>
            <a:ext cx="2232248" cy="85581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35696" y="3284984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err="1" smtClean="0">
                <a:solidFill>
                  <a:schemeClr val="bg1"/>
                </a:solidFill>
              </a:rPr>
              <a:t>EveryFarm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4170566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bg1"/>
                </a:solidFill>
              </a:rPr>
              <a:t>      4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조   김 동 영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1600" b="1" dirty="0" smtClean="0">
                <a:solidFill>
                  <a:schemeClr val="bg1"/>
                </a:solidFill>
              </a:rPr>
              <a:t>                  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권 다 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1600" b="1" dirty="0" smtClean="0">
                <a:solidFill>
                  <a:schemeClr val="bg1"/>
                </a:solidFill>
              </a:rPr>
              <a:t>                   이 민 경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1600" b="1" dirty="0" smtClean="0">
                <a:solidFill>
                  <a:schemeClr val="bg1"/>
                </a:solidFill>
              </a:rPr>
              <a:t>서 채 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1600" b="1" dirty="0" smtClean="0">
                <a:solidFill>
                  <a:schemeClr val="bg1"/>
                </a:solidFill>
              </a:rPr>
              <a:t>박 선 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8349" y="2977207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Web Project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01513" y="444539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C:\Users\DongyoungKim\Deskto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008" y="1880686"/>
            <a:ext cx="1440160" cy="6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360" y="2204864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638653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농부는 신선한 농작물을 유통을 거치지 않고 판매하고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고객은 저렴한 가격에 </a:t>
            </a:r>
            <a:r>
              <a:rPr lang="ko-KR" altLang="en-US" dirty="0" err="1" smtClean="0"/>
              <a:t>유기농</a:t>
            </a:r>
            <a:r>
              <a:rPr lang="ko-KR" altLang="en-US" dirty="0" smtClean="0"/>
              <a:t> 농산물을 구매할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경매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2502063" y="3861048"/>
            <a:ext cx="4067865" cy="2520280"/>
          </a:xfrm>
          <a:prstGeom prst="roundRect">
            <a:avLst>
              <a:gd name="adj" fmla="val 4802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 1-1 </a:t>
            </a:r>
            <a:r>
              <a:rPr lang="ko-KR" altLang="en-US" b="1" dirty="0">
                <a:solidFill>
                  <a:schemeClr val="bg1"/>
                </a:solidFill>
              </a:rPr>
              <a:t>기획의도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5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360" y="2247255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471120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농부는 귀농을 희망하는 사람들에게 </a:t>
            </a:r>
            <a:r>
              <a:rPr lang="ko-KR" altLang="en-US" dirty="0" err="1" smtClean="0"/>
              <a:t>여휴지를</a:t>
            </a:r>
            <a:r>
              <a:rPr lang="ko-KR" altLang="en-US" dirty="0" smtClean="0"/>
              <a:t> 임대하여 수익을 얻을 수 있고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고객은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기능을 이용하여 실시간으로 </a:t>
            </a:r>
            <a:r>
              <a:rPr lang="ko-KR" altLang="en-US" dirty="0" err="1" smtClean="0"/>
              <a:t>땅확인이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Iot</a:t>
            </a:r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주말농장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07" y="4005064"/>
            <a:ext cx="4199185" cy="229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 1-1 </a:t>
            </a:r>
            <a:r>
              <a:rPr lang="ko-KR" altLang="en-US" b="1" dirty="0">
                <a:solidFill>
                  <a:schemeClr val="bg1"/>
                </a:solidFill>
              </a:rPr>
              <a:t>기획의도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683903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 1-2 </a:t>
            </a:r>
            <a:r>
              <a:rPr lang="ko-KR" altLang="en-US" b="1" dirty="0" smtClean="0">
                <a:solidFill>
                  <a:schemeClr val="bg1"/>
                </a:solidFill>
              </a:rPr>
              <a:t>기획의도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ko-KR" dirty="0"/>
          </a:p>
          <a:p>
            <a:r>
              <a:rPr lang="ko-KR" altLang="en-US" dirty="0" smtClean="0"/>
              <a:t>펀드진행순서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62" name="TextBox 61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3195" y="1772816"/>
            <a:ext cx="1548525" cy="504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71599" y="1840178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농부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6"/>
          </p:cNvCxnSpPr>
          <p:nvPr/>
        </p:nvCxnSpPr>
        <p:spPr>
          <a:xfrm>
            <a:off x="2051720" y="2024844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95736" y="177281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펀</a:t>
            </a:r>
            <a:r>
              <a:rPr lang="ko-KR" altLang="en-US" sz="1100" dirty="0"/>
              <a:t>드</a:t>
            </a:r>
            <a:r>
              <a:rPr lang="ko-KR" altLang="en-US" sz="1100" dirty="0" smtClean="0"/>
              <a:t>신청</a:t>
            </a:r>
            <a:endParaRPr lang="ko-KR" altLang="en-US" sz="1100" dirty="0"/>
          </a:p>
        </p:txBody>
      </p:sp>
      <p:sp>
        <p:nvSpPr>
          <p:cNvPr id="16" name="타원 15"/>
          <p:cNvSpPr/>
          <p:nvPr/>
        </p:nvSpPr>
        <p:spPr>
          <a:xfrm>
            <a:off x="3352972" y="1782398"/>
            <a:ext cx="1548525" cy="5040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676351" y="1840178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18" name="다이아몬드 17"/>
          <p:cNvSpPr/>
          <p:nvPr/>
        </p:nvSpPr>
        <p:spPr>
          <a:xfrm>
            <a:off x="3641439" y="2528900"/>
            <a:ext cx="967408" cy="504056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4311" y="2505519"/>
            <a:ext cx="461665" cy="9361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승인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endCxn id="19" idx="0"/>
          </p:cNvCxnSpPr>
          <p:nvPr/>
        </p:nvCxnSpPr>
        <p:spPr>
          <a:xfrm>
            <a:off x="4124175" y="2276872"/>
            <a:ext cx="969" cy="2286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084168" y="1782398"/>
            <a:ext cx="1548525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9562" y="1849760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882058" y="2286454"/>
            <a:ext cx="0" cy="6384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124175" y="2973571"/>
            <a:ext cx="1548525" cy="17515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28184" y="3185681"/>
            <a:ext cx="1332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펀드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상품 확인 후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원하는 수량만큼 </a:t>
            </a:r>
            <a:r>
              <a:rPr lang="ko-KR" altLang="en-US" sz="1600" dirty="0" err="1" smtClean="0"/>
              <a:t>펀딩</a:t>
            </a:r>
            <a:r>
              <a:rPr lang="ko-KR" altLang="en-US" sz="1600" dirty="0" smtClean="0"/>
              <a:t> 신청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결제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cxnSp>
        <p:nvCxnSpPr>
          <p:cNvPr id="26" name="직선 화살표 연결선 25"/>
          <p:cNvCxnSpPr>
            <a:endCxn id="19" idx="2"/>
          </p:cNvCxnSpPr>
          <p:nvPr/>
        </p:nvCxnSpPr>
        <p:spPr>
          <a:xfrm>
            <a:off x="4119183" y="3044727"/>
            <a:ext cx="5961" cy="3968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352971" y="3524936"/>
            <a:ext cx="1548525" cy="504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532936" y="3600089"/>
            <a:ext cx="13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펀</a:t>
            </a:r>
            <a:r>
              <a:rPr lang="ko-KR" altLang="en-US" sz="1600" dirty="0"/>
              <a:t>드</a:t>
            </a:r>
            <a:r>
              <a:rPr lang="ko-KR" altLang="en-US" sz="1600" dirty="0" smtClean="0"/>
              <a:t>업로드</a:t>
            </a:r>
            <a:endParaRPr lang="ko-KR" altLang="en-US" sz="1600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5004048" y="3769366"/>
            <a:ext cx="1120128" cy="75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2312728" y="3761768"/>
            <a:ext cx="10402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47211" y="3243175"/>
            <a:ext cx="1548525" cy="143142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99592" y="3431902"/>
            <a:ext cx="1152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펀딩</a:t>
            </a:r>
            <a:r>
              <a:rPr lang="ko-KR" altLang="en-US" sz="1600" dirty="0" smtClean="0"/>
              <a:t> 목표금액이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달성되면 배송준비 </a:t>
            </a:r>
            <a:endParaRPr lang="ko-KR" altLang="en-US" sz="16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1421473" y="4674603"/>
            <a:ext cx="0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37812" y="5461824"/>
            <a:ext cx="1986757" cy="71571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95193" y="5582701"/>
            <a:ext cx="1891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배송지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확인후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배송</a:t>
            </a:r>
            <a:endParaRPr lang="ko-KR" altLang="en-US" sz="1600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627784" y="5819681"/>
            <a:ext cx="221861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059112" y="5567653"/>
            <a:ext cx="1548525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322529" y="5650404"/>
            <a:ext cx="13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상품전</a:t>
            </a:r>
            <a:r>
              <a:rPr lang="ko-KR" altLang="en-US" sz="1600"/>
              <a:t>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18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683903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 1-2 </a:t>
            </a:r>
            <a:r>
              <a:rPr lang="ko-KR" altLang="en-US" b="1" dirty="0" smtClean="0">
                <a:solidFill>
                  <a:schemeClr val="bg1"/>
                </a:solidFill>
              </a:rPr>
              <a:t>기획의도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ko-KR" dirty="0"/>
          </a:p>
          <a:p>
            <a:r>
              <a:rPr lang="ko-KR" altLang="en-US" dirty="0" smtClean="0"/>
              <a:t>경매진행순서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4" name="타원 3"/>
          <p:cNvSpPr/>
          <p:nvPr/>
        </p:nvSpPr>
        <p:spPr>
          <a:xfrm>
            <a:off x="503195" y="1772816"/>
            <a:ext cx="1548525" cy="504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599" y="1840178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농부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4" idx="6"/>
          </p:cNvCxnSpPr>
          <p:nvPr/>
        </p:nvCxnSpPr>
        <p:spPr>
          <a:xfrm>
            <a:off x="2051720" y="2024844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95736" y="177281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경매신청</a:t>
            </a:r>
            <a:endParaRPr lang="ko-KR" altLang="en-US" sz="1100" dirty="0"/>
          </a:p>
        </p:txBody>
      </p:sp>
      <p:sp>
        <p:nvSpPr>
          <p:cNvPr id="21" name="타원 20"/>
          <p:cNvSpPr/>
          <p:nvPr/>
        </p:nvSpPr>
        <p:spPr>
          <a:xfrm>
            <a:off x="3352972" y="1782398"/>
            <a:ext cx="1548525" cy="5040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76351" y="1840178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23" name="다이아몬드 22"/>
          <p:cNvSpPr/>
          <p:nvPr/>
        </p:nvSpPr>
        <p:spPr>
          <a:xfrm>
            <a:off x="3641439" y="2528900"/>
            <a:ext cx="967408" cy="504056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4311" y="2505519"/>
            <a:ext cx="461665" cy="9361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승인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endCxn id="24" idx="0"/>
          </p:cNvCxnSpPr>
          <p:nvPr/>
        </p:nvCxnSpPr>
        <p:spPr>
          <a:xfrm>
            <a:off x="4124175" y="2276872"/>
            <a:ext cx="969" cy="2286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084168" y="1782398"/>
            <a:ext cx="1548525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559562" y="1849760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882058" y="2286454"/>
            <a:ext cx="0" cy="6384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124175" y="2973571"/>
            <a:ext cx="1548525" cy="17515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218209" y="3185681"/>
            <a:ext cx="1378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경매에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참여하여 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마감시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최고입찰가</a:t>
            </a:r>
            <a:r>
              <a:rPr lang="ko-KR" altLang="en-US" sz="1600" dirty="0" smtClean="0"/>
              <a:t> 낙찰</a:t>
            </a:r>
            <a:endParaRPr lang="ko-KR" altLang="en-US" sz="1600" dirty="0"/>
          </a:p>
        </p:txBody>
      </p:sp>
      <p:cxnSp>
        <p:nvCxnSpPr>
          <p:cNvPr id="36" name="직선 화살표 연결선 35"/>
          <p:cNvCxnSpPr>
            <a:endCxn id="24" idx="2"/>
          </p:cNvCxnSpPr>
          <p:nvPr/>
        </p:nvCxnSpPr>
        <p:spPr>
          <a:xfrm>
            <a:off x="4119183" y="3044727"/>
            <a:ext cx="5961" cy="3968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3352971" y="3524936"/>
            <a:ext cx="1548525" cy="504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32936" y="3600089"/>
            <a:ext cx="13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경매업로드</a:t>
            </a:r>
            <a:endParaRPr lang="ko-KR" altLang="en-US" sz="16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004048" y="3769366"/>
            <a:ext cx="1120128" cy="75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2312728" y="3761768"/>
            <a:ext cx="10402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47211" y="3243175"/>
            <a:ext cx="1548525" cy="143142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55576" y="3534107"/>
            <a:ext cx="1361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낙찰된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상품 </a:t>
            </a:r>
            <a:r>
              <a:rPr lang="ko-KR" altLang="en-US" sz="1600" dirty="0" err="1" smtClean="0"/>
              <a:t>확인후</a:t>
            </a:r>
            <a:r>
              <a:rPr lang="ko-KR" altLang="en-US" sz="1600" dirty="0" smtClean="0"/>
              <a:t> 배송준비</a:t>
            </a:r>
            <a:endParaRPr lang="ko-KR" altLang="en-US" sz="1600" dirty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1421473" y="4674603"/>
            <a:ext cx="0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637812" y="5461824"/>
            <a:ext cx="1986757" cy="71571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5193" y="5582701"/>
            <a:ext cx="1891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배송지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확인후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배송</a:t>
            </a:r>
            <a:endParaRPr lang="ko-KR" altLang="en-US" sz="1600" dirty="0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2627784" y="5819681"/>
            <a:ext cx="221861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5059112" y="5567653"/>
            <a:ext cx="1548525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322529" y="5650404"/>
            <a:ext cx="13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상품전</a:t>
            </a:r>
            <a:r>
              <a:rPr lang="ko-KR" altLang="en-US" sz="1600"/>
              <a:t>달</a:t>
            </a:r>
            <a:endParaRPr lang="ko-KR" alt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683903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 1-2 </a:t>
            </a:r>
            <a:r>
              <a:rPr lang="ko-KR" altLang="en-US" b="1" dirty="0" smtClean="0">
                <a:solidFill>
                  <a:schemeClr val="bg1"/>
                </a:solidFill>
              </a:rPr>
              <a:t>기획의도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ko-KR" dirty="0"/>
          </a:p>
          <a:p>
            <a:r>
              <a:rPr lang="ko-KR" altLang="en-US" dirty="0" smtClean="0"/>
              <a:t>주말농장진행순서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4" name="타원 3"/>
          <p:cNvSpPr/>
          <p:nvPr/>
        </p:nvSpPr>
        <p:spPr>
          <a:xfrm>
            <a:off x="503195" y="1772816"/>
            <a:ext cx="1548525" cy="504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599" y="1840178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농부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4" idx="6"/>
          </p:cNvCxnSpPr>
          <p:nvPr/>
        </p:nvCxnSpPr>
        <p:spPr>
          <a:xfrm>
            <a:off x="2051720" y="2024844"/>
            <a:ext cx="11521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3511" y="1772816"/>
            <a:ext cx="1157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주말농</a:t>
            </a:r>
            <a:r>
              <a:rPr lang="ko-KR" altLang="en-US" sz="1100" dirty="0"/>
              <a:t>장</a:t>
            </a:r>
            <a:r>
              <a:rPr lang="ko-KR" altLang="en-US" sz="1100" dirty="0" smtClean="0"/>
              <a:t>신청</a:t>
            </a:r>
            <a:endParaRPr lang="ko-KR" altLang="en-US" sz="1100" dirty="0"/>
          </a:p>
        </p:txBody>
      </p:sp>
      <p:sp>
        <p:nvSpPr>
          <p:cNvPr id="21" name="타원 20"/>
          <p:cNvSpPr/>
          <p:nvPr/>
        </p:nvSpPr>
        <p:spPr>
          <a:xfrm>
            <a:off x="3352972" y="1782398"/>
            <a:ext cx="1548525" cy="5040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76351" y="1840178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23" name="다이아몬드 22"/>
          <p:cNvSpPr/>
          <p:nvPr/>
        </p:nvSpPr>
        <p:spPr>
          <a:xfrm>
            <a:off x="3641439" y="2528900"/>
            <a:ext cx="967408" cy="504056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4311" y="2505519"/>
            <a:ext cx="461665" cy="9361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승인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endCxn id="24" idx="0"/>
          </p:cNvCxnSpPr>
          <p:nvPr/>
        </p:nvCxnSpPr>
        <p:spPr>
          <a:xfrm>
            <a:off x="4124175" y="2276872"/>
            <a:ext cx="969" cy="2286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084168" y="1782398"/>
            <a:ext cx="1548525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559562" y="1849760"/>
            <a:ext cx="8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882058" y="2286454"/>
            <a:ext cx="0" cy="6384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124175" y="2973571"/>
            <a:ext cx="1548525" cy="160755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413950" y="3243175"/>
            <a:ext cx="1020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주말농장 위치 확인 후</a:t>
            </a:r>
            <a:r>
              <a:rPr lang="en-US" altLang="ko-KR" sz="1600" dirty="0" smtClean="0"/>
              <a:t>, </a:t>
            </a:r>
          </a:p>
          <a:p>
            <a:pPr algn="ctr"/>
            <a:r>
              <a:rPr lang="ko-KR" altLang="en-US" sz="1600" dirty="0" err="1" smtClean="0"/>
              <a:t>땅선택</a:t>
            </a:r>
            <a:endParaRPr lang="ko-KR" altLang="en-US" sz="1600" dirty="0"/>
          </a:p>
        </p:txBody>
      </p:sp>
      <p:cxnSp>
        <p:nvCxnSpPr>
          <p:cNvPr id="36" name="직선 화살표 연결선 35"/>
          <p:cNvCxnSpPr>
            <a:endCxn id="24" idx="2"/>
          </p:cNvCxnSpPr>
          <p:nvPr/>
        </p:nvCxnSpPr>
        <p:spPr>
          <a:xfrm>
            <a:off x="4119183" y="3044727"/>
            <a:ext cx="5961" cy="3968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3352971" y="3524936"/>
            <a:ext cx="1548525" cy="5040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32936" y="3600089"/>
            <a:ext cx="13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농장 업로드</a:t>
            </a:r>
            <a:endParaRPr lang="ko-KR" altLang="en-US" sz="16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004048" y="3769366"/>
            <a:ext cx="1120128" cy="75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2312728" y="3761768"/>
            <a:ext cx="104024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406032" y="4352135"/>
            <a:ext cx="0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647210" y="3208742"/>
            <a:ext cx="1548525" cy="112124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79096" y="3441623"/>
            <a:ext cx="1284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결제 후</a:t>
            </a:r>
            <a:r>
              <a:rPr lang="en-US" altLang="ko-KR" sz="1600" dirty="0" smtClean="0"/>
              <a:t>, </a:t>
            </a:r>
          </a:p>
          <a:p>
            <a:pPr algn="ctr"/>
            <a:r>
              <a:rPr lang="ko-KR" altLang="en-US" sz="1600" dirty="0" err="1" smtClean="0"/>
              <a:t>마이페이지</a:t>
            </a:r>
            <a:endParaRPr lang="ko-KR" altLang="en-US" sz="1600" dirty="0"/>
          </a:p>
        </p:txBody>
      </p:sp>
      <p:sp>
        <p:nvSpPr>
          <p:cNvPr id="39" name="타원 38"/>
          <p:cNvSpPr/>
          <p:nvPr/>
        </p:nvSpPr>
        <p:spPr>
          <a:xfrm>
            <a:off x="503195" y="5157190"/>
            <a:ext cx="1665518" cy="91451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75752" y="5322062"/>
            <a:ext cx="1284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실시간 농장 원격 관리</a:t>
            </a:r>
            <a:endParaRPr lang="ko-KR" altLang="en-US" sz="16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960503" y="4226453"/>
            <a:ext cx="1171337" cy="845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2627025" y="5157190"/>
            <a:ext cx="1908213" cy="91451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781449" y="5310124"/>
            <a:ext cx="157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대여날짜 까지 농장이용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0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811113"/>
              </p:ext>
            </p:extLst>
          </p:nvPr>
        </p:nvGraphicFramePr>
        <p:xfrm>
          <a:off x="481609" y="1358467"/>
          <a:ext cx="8194846" cy="4374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6373"/>
                <a:gridCol w="1014764"/>
                <a:gridCol w="2956373"/>
                <a:gridCol w="634041"/>
                <a:gridCol w="633295"/>
              </a:tblGrid>
              <a:tr h="3645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FBS_ID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소구분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설명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중요도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난이도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FBS_001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rowSpan="5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0" dirty="0" smtClean="0">
                          <a:effectLst/>
                        </a:rPr>
                        <a:t>     </a:t>
                      </a:r>
                      <a:r>
                        <a:rPr lang="ko-KR" sz="1000" kern="0" dirty="0" smtClean="0">
                          <a:effectLst/>
                        </a:rPr>
                        <a:t>회원가입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이메일 인증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SNS</a:t>
                      </a:r>
                      <a:r>
                        <a:rPr lang="ko-KR" sz="1000" kern="0">
                          <a:effectLst/>
                        </a:rPr>
                        <a:t>계정 연동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ID/Email </a:t>
                      </a:r>
                      <a:r>
                        <a:rPr lang="ko-KR" sz="1000" kern="0">
                          <a:effectLst/>
                        </a:rPr>
                        <a:t>중복체크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도로명주소 </a:t>
                      </a:r>
                      <a:r>
                        <a:rPr lang="en-US" sz="1000" kern="0">
                          <a:effectLst/>
                        </a:rPr>
                        <a:t>API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유효성 검사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364564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FBS_002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로그인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endParaRPr lang="ko-KR" sz="10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로그아웃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ID/PW </a:t>
                      </a:r>
                      <a:r>
                        <a:rPr lang="ko-KR" sz="1000" kern="0">
                          <a:effectLst/>
                        </a:rPr>
                        <a:t>찾기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이메일 인증코드 전송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입력 오류시 에러알림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0.5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0.5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FBS_003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회원관리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정보 조회 및 수정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회원 탈퇴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FBS_004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게시판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쪽지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5.0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5.0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게시글 및 댓글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검색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페이징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FBS_005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통계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신청자 통계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실시간 통계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차트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FBS_006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기타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결제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5.0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5.0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지도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 dirty="0">
                          <a:effectLst/>
                        </a:rPr>
                        <a:t>원격제어</a:t>
                      </a:r>
                      <a:r>
                        <a:rPr lang="en-US" sz="1000" kern="0" dirty="0" smtClean="0">
                          <a:effectLst/>
                        </a:rPr>
                        <a:t>(CCTV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effectLst/>
                        </a:rPr>
                        <a:t>크롤링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82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0" dirty="0" err="1" smtClean="0">
                          <a:effectLst/>
                        </a:rPr>
                        <a:t>다대다</a:t>
                      </a:r>
                      <a:r>
                        <a:rPr lang="ko-KR" sz="1000" kern="0" dirty="0" err="1" smtClean="0">
                          <a:effectLst/>
                        </a:rPr>
                        <a:t>채팅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4.5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5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ko-KR" altLang="en-US" b="1" dirty="0" smtClean="0">
                <a:solidFill>
                  <a:schemeClr val="bg1"/>
                </a:solidFill>
              </a:rPr>
              <a:t>개발일정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ko-KR" altLang="en-US" b="1" dirty="0" smtClean="0">
                <a:solidFill>
                  <a:schemeClr val="bg1"/>
                </a:solidFill>
              </a:rPr>
              <a:t>개발일정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4" y="1556791"/>
            <a:ext cx="8447350" cy="427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ko-KR" altLang="en-US" b="1" dirty="0" smtClean="0">
                <a:solidFill>
                  <a:schemeClr val="bg1"/>
                </a:solidFill>
              </a:rPr>
              <a:t>개발일정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817457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ko-KR" altLang="en-US" b="1" dirty="0" smtClean="0">
                <a:solidFill>
                  <a:schemeClr val="bg1"/>
                </a:solidFill>
              </a:rPr>
              <a:t>개발일정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45328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ko-KR" altLang="en-US" b="1" dirty="0" smtClean="0">
                <a:solidFill>
                  <a:schemeClr val="bg1"/>
                </a:solidFill>
              </a:rPr>
              <a:t>개발일정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26" y="1700808"/>
            <a:ext cx="850394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8" y="1340768"/>
            <a:ext cx="833867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78" y="1340768"/>
            <a:ext cx="565443" cy="3130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21" y="1340768"/>
            <a:ext cx="565443" cy="3130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64" y="1344555"/>
            <a:ext cx="565443" cy="31304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67544" y="5589241"/>
            <a:ext cx="8136904" cy="64807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733256"/>
            <a:ext cx="80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Section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header ,</a:t>
            </a:r>
            <a:r>
              <a:rPr lang="en-US" altLang="ko-KR" dirty="0" err="1" smtClean="0"/>
              <a:t>sectiontwo</a:t>
            </a:r>
            <a:r>
              <a:rPr lang="en-US" altLang="ko-KR" dirty="0" smtClean="0"/>
              <a:t> ,footer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include</a:t>
            </a:r>
            <a:r>
              <a:rPr lang="ko-KR" altLang="en-US" dirty="0" smtClean="0"/>
              <a:t>받아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 구성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메인화면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ko-KR" altLang="en-US" b="1" dirty="0" smtClean="0">
                <a:solidFill>
                  <a:schemeClr val="bg1"/>
                </a:solidFill>
              </a:rPr>
              <a:t>개발일정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4751"/>
            <a:ext cx="840921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541940"/>
              </p:ext>
            </p:extLst>
          </p:nvPr>
        </p:nvGraphicFramePr>
        <p:xfrm>
          <a:off x="397559" y="1358179"/>
          <a:ext cx="8350905" cy="509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8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31447">
                <a:tc rowSpan="5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8246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952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Pay</a:t>
                      </a:r>
                      <a:endParaRPr lang="ko-KR" altLang="en-US" sz="1100" b="1" dirty="0" smtClean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펀드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&amp;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경매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&amp;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주말농장 결제 시 사용된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아임포트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결제 오픈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952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MemberService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22480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아임포트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결제 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오픈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70834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권다솜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이민경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78027"/>
            <a:ext cx="3888432" cy="317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389584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4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1019"/>
              </p:ext>
            </p:extLst>
          </p:nvPr>
        </p:nvGraphicFramePr>
        <p:xfrm>
          <a:off x="396547" y="1268759"/>
          <a:ext cx="8350905" cy="531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04514">
                <a:tc rowSpan="5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1461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463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MEMBER, </a:t>
                      </a:r>
                    </a:p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WEEKENDFARM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350" marR="6350" marT="6350" marB="0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회원가입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&amp;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회원정보수정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&amp;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주말농장 등록 시 정확한 위치등록을 위해 사용된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6236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Member&amp;Farmer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Service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510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다음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도로명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주소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33169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서채원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이민경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3882442" cy="288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311" y="1700808"/>
            <a:ext cx="3309937" cy="237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172913"/>
              </p:ext>
            </p:extLst>
          </p:nvPr>
        </p:nvGraphicFramePr>
        <p:xfrm>
          <a:off x="397559" y="1358179"/>
          <a:ext cx="8350905" cy="5133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3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60110">
                <a:tc rowSpan="5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374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153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WEEKENDFARM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350" marR="6350" marT="6350" marB="0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사이트소개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&amp;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주말농장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위치정보를 고객에게 지도로 제공하기 위해 사용된 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9683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Member&amp;Farmer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Service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8166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카카오 지도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78166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7" y="1901845"/>
            <a:ext cx="4052725" cy="210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5" y="4191630"/>
            <a:ext cx="4086147" cy="157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84304"/>
            <a:ext cx="3744415" cy="222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555535"/>
              </p:ext>
            </p:extLst>
          </p:nvPr>
        </p:nvGraphicFramePr>
        <p:xfrm>
          <a:off x="397559" y="1358178"/>
          <a:ext cx="8350905" cy="5095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1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99898">
                <a:tc rowSpan="5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383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902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MEMBER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350" marR="6350" marT="6350" marB="0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회원들이 간편하게 회원가입 및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로그인을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할 수 있도록 사용된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7902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 Service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8345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네이버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&amp;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카카오 로그인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88345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84" y="1844824"/>
            <a:ext cx="4074272" cy="7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84" y="2606260"/>
            <a:ext cx="4095435" cy="146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344623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761836"/>
              </p:ext>
            </p:extLst>
          </p:nvPr>
        </p:nvGraphicFramePr>
        <p:xfrm>
          <a:off x="397559" y="1358178"/>
          <a:ext cx="8350905" cy="5188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100">
                <a:tc rowSpan="5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9483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653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MEMBER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350" marR="6350" marT="6350" marB="0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이메일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인증을 통하여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인증키를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부여받아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회원가입을 진행 할 수 있도록 사용됨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아이디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비밀번호 찾기에 사용됨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653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 Service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9141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SMTP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9141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5217"/>
            <a:ext cx="4104456" cy="99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4" y="3069536"/>
            <a:ext cx="2629183" cy="323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6001"/>
            <a:ext cx="4176463" cy="122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74" y="3085934"/>
            <a:ext cx="4178289" cy="106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3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65814"/>
              </p:ext>
            </p:extLst>
          </p:nvPr>
        </p:nvGraphicFramePr>
        <p:xfrm>
          <a:off x="410624" y="1238182"/>
          <a:ext cx="8350905" cy="536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2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6084">
                <a:tc rowSpan="5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2570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873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소꼽친구"/>
                          <a:ea typeface="a소꼽친구"/>
                        </a:rPr>
                        <a:t>STOCK, WEEKENDFARM, BOARD, EVENTBOARD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소꼽친구"/>
                        <a:ea typeface="a소꼽친구"/>
                      </a:endParaRPr>
                    </a:p>
                  </a:txBody>
                  <a:tcPr marL="6350" marR="6350" marT="6350" marB="0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/>
                          <a:ea typeface="a소꼽친구"/>
                        </a:rPr>
                        <a:t>펀드</a:t>
                      </a:r>
                      <a:r>
                        <a:rPr lang="en-US" altLang="ko-KR" sz="1200" b="1" dirty="0" smtClean="0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 dirty="0" smtClean="0">
                          <a:latin typeface="a소꼽친구"/>
                          <a:ea typeface="a소꼽친구"/>
                        </a:rPr>
                        <a:t>경매</a:t>
                      </a:r>
                      <a:r>
                        <a:rPr lang="en-US" altLang="ko-KR" sz="1200" b="1" dirty="0" smtClean="0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 dirty="0" smtClean="0">
                          <a:latin typeface="a소꼽친구"/>
                          <a:ea typeface="a소꼽친구"/>
                        </a:rPr>
                        <a:t>주말농장등록</a:t>
                      </a:r>
                      <a:r>
                        <a:rPr lang="en-US" altLang="ko-KR" sz="1200" b="1" dirty="0" smtClean="0">
                          <a:latin typeface="a소꼽친구"/>
                          <a:ea typeface="a소꼽친구"/>
                        </a:rPr>
                        <a:t>&amp;</a:t>
                      </a:r>
                      <a:r>
                        <a:rPr lang="ko-KR" altLang="en-US" sz="1200" b="1" dirty="0" smtClean="0">
                          <a:latin typeface="a소꼽친구"/>
                          <a:ea typeface="a소꼽친구"/>
                        </a:rPr>
                        <a:t>게시판 이미지업로드를 위해 사용됨</a:t>
                      </a:r>
                      <a:endParaRPr lang="ko-KR" altLang="en-US" sz="1200" b="1" dirty="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831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/>
                          <a:ea typeface="a소꼽친구"/>
                          <a:cs typeface="+mn-cs"/>
                        </a:rPr>
                        <a:t>Member&amp;Farmer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a소꼽친구"/>
                          <a:ea typeface="a소꼽친구"/>
                          <a:cs typeface="+mn-cs"/>
                        </a:rPr>
                        <a:t> Service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/>
                        <a:ea typeface="a소꼽친구"/>
                        <a:cs typeface="+mn-cs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99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이미지업로드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(cos.jar)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89927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서채원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김동영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권다솜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0" y="1764432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31" y="1778041"/>
            <a:ext cx="3906009" cy="32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31" y="2107235"/>
            <a:ext cx="4174356" cy="188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0251"/>
            <a:ext cx="4136965" cy="31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4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5648"/>
              </p:ext>
            </p:extLst>
          </p:nvPr>
        </p:nvGraphicFramePr>
        <p:xfrm>
          <a:off x="397559" y="1358179"/>
          <a:ext cx="8350905" cy="509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6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2730">
                <a:tc rowSpan="4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6876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4029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Member&amp;Farmer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 &amp;Admin Service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웹소켓을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이용하여 편의성을 위한 </a:t>
                      </a:r>
                      <a:endParaRPr lang="en-US" altLang="ko-KR" sz="1200" b="1" dirty="0" smtClean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홈페이지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다대다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endParaRPr lang="en-US" altLang="ko-KR" sz="1200" b="1" dirty="0" smtClean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자유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Talk 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2324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WebSocket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22324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00" y="5229622"/>
            <a:ext cx="1480679" cy="127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5" y="1772816"/>
            <a:ext cx="3263522" cy="345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84" y="1844824"/>
            <a:ext cx="4176464" cy="228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8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349101"/>
              </p:ext>
            </p:extLst>
          </p:nvPr>
        </p:nvGraphicFramePr>
        <p:xfrm>
          <a:off x="397559" y="1358179"/>
          <a:ext cx="8350905" cy="518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5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77369">
                <a:tc rowSpan="4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5443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2910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Member&amp;Farmer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 Service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고객과 농부를 위한 참고자료로 사용될 농작물 도감 구현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3744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농사로 오픈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API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3744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8" y="1981273"/>
            <a:ext cx="4023618" cy="126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9" y="3609020"/>
            <a:ext cx="409312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8" y="1869883"/>
            <a:ext cx="4074062" cy="242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47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55114"/>
              </p:ext>
            </p:extLst>
          </p:nvPr>
        </p:nvGraphicFramePr>
        <p:xfrm>
          <a:off x="401573" y="1206348"/>
          <a:ext cx="8350905" cy="537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5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65337">
                <a:tc rowSpan="4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152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2240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err="1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Member&amp;Farmer</a:t>
                      </a:r>
                      <a:r>
                        <a:rPr lang="en-US" altLang="ko-KR" sz="1200" b="1" kern="1200" baseline="0" dirty="0" smtClean="0">
                          <a:solidFill>
                            <a:schemeClr val="dk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  <a:cs typeface="+mn-cs"/>
                        </a:rPr>
                        <a:t> Service</a:t>
                      </a:r>
                      <a:endParaRPr lang="en-US" altLang="ko-KR" sz="1200" b="1" kern="1200" dirty="0" smtClean="0">
                        <a:solidFill>
                          <a:schemeClr val="dk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  <a:cs typeface="+mn-cs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데비안계열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리눅스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(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라즈비안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)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스트리밍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서비스를 구현 후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내부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IP,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 내부포트를 설정하여 </a:t>
                      </a:r>
                      <a:r>
                        <a:rPr lang="ko-KR" altLang="en-US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이클립스에서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버튼클릭시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팝업창에서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실시간 </a:t>
                      </a:r>
                      <a:r>
                        <a:rPr lang="ko-KR" altLang="en-US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스트리밍서비스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확인이 가능하도록 구현 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47736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라즈베리파이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976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86744"/>
            <a:ext cx="3514345" cy="284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995242" y="1772816"/>
            <a:ext cx="3401330" cy="1348998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/>
          <a:stretch>
            <a:fillRect/>
          </a:stretch>
        </p:blipFill>
        <p:spPr>
          <a:xfrm>
            <a:off x="5109491" y="3242293"/>
            <a:ext cx="3200971" cy="370919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04" y="3689573"/>
            <a:ext cx="2232248" cy="20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55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693" y="620688"/>
            <a:ext cx="95050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ko-KR" dirty="0"/>
          </a:p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ko-KR" dirty="0"/>
              <a:t>팀 구성 및 역할 분담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</a:t>
            </a:r>
            <a:endParaRPr lang="ko-KR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프로젝트 수행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568" y="1916832"/>
            <a:ext cx="237626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003296"/>
                </a:solidFill>
                <a:latin typeface="a소꼽친구" panose="02020600000000000000" pitchFamily="18" charset="-127"/>
                <a:ea typeface="a소꼽친구" panose="02020600000000000000" pitchFamily="18" charset="-127"/>
              </a:rPr>
              <a:t>김동영</a:t>
            </a:r>
            <a:endParaRPr lang="en-US" altLang="ko-KR" sz="1600" b="1" dirty="0">
              <a:solidFill>
                <a:srgbClr val="003296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역할 </a:t>
            </a:r>
            <a:r>
              <a:rPr lang="en-US" altLang="ko-KR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: </a:t>
            </a:r>
            <a:r>
              <a:rPr lang="ko-KR" altLang="en-US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팀장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· 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전반적인 </a:t>
            </a:r>
            <a:r>
              <a:rPr lang="ko-KR" altLang="en-US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업무</a:t>
            </a:r>
            <a:endParaRPr lang="en-US" altLang="ko-KR" sz="1400" dirty="0"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3568" y="2648754"/>
            <a:ext cx="216231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 dirty="0" err="1" smtClean="0">
                <a:solidFill>
                  <a:srgbClr val="003296"/>
                </a:solidFill>
                <a:latin typeface="a소꼽친구" panose="02020600000000000000" pitchFamily="18" charset="-127"/>
                <a:ea typeface="a소꼽친구" panose="02020600000000000000" pitchFamily="18" charset="-127"/>
              </a:rPr>
              <a:t>권다솜</a:t>
            </a:r>
            <a:endParaRPr lang="en-US" altLang="ko-KR" sz="1600" b="1" dirty="0">
              <a:solidFill>
                <a:srgbClr val="003296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역할 </a:t>
            </a:r>
            <a:r>
              <a:rPr lang="en-US" altLang="ko-KR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: 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기획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개발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디자인</a:t>
            </a:r>
            <a:endParaRPr lang="en-US" altLang="ko-KR" sz="1400" dirty="0"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3568" y="5154288"/>
            <a:ext cx="21623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003296"/>
                </a:solidFill>
                <a:latin typeface="a소꼽친구" panose="02020600000000000000" pitchFamily="18" charset="-127"/>
                <a:ea typeface="a소꼽친구" panose="02020600000000000000" pitchFamily="18" charset="-127"/>
              </a:rPr>
              <a:t>박선우</a:t>
            </a:r>
            <a:endParaRPr lang="en-US" altLang="ko-KR" sz="1600" b="1" dirty="0">
              <a:solidFill>
                <a:srgbClr val="003296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역할 </a:t>
            </a:r>
            <a:r>
              <a:rPr lang="en-US" altLang="ko-KR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: 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기획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개발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/DB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설계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83568" y="4348418"/>
            <a:ext cx="21623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003296"/>
                </a:solidFill>
                <a:latin typeface="a소꼽친구" panose="02020600000000000000" pitchFamily="18" charset="-127"/>
                <a:ea typeface="a소꼽친구" panose="02020600000000000000" pitchFamily="18" charset="-127"/>
              </a:rPr>
              <a:t>서채원</a:t>
            </a:r>
            <a:endParaRPr lang="en-US" altLang="ko-KR" sz="1600" b="1" dirty="0">
              <a:solidFill>
                <a:srgbClr val="003296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역할 </a:t>
            </a:r>
            <a:r>
              <a:rPr lang="en-US" altLang="ko-KR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: 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기획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개발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디자인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3501008"/>
            <a:ext cx="21623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 dirty="0" smtClean="0">
                <a:solidFill>
                  <a:srgbClr val="003296"/>
                </a:solidFill>
                <a:latin typeface="a소꼽친구" panose="02020600000000000000" pitchFamily="18" charset="-127"/>
                <a:ea typeface="a소꼽친구" panose="02020600000000000000" pitchFamily="18" charset="-127"/>
              </a:rPr>
              <a:t>이민경</a:t>
            </a:r>
            <a:endParaRPr lang="en-US" altLang="ko-KR" sz="1600" b="1" dirty="0">
              <a:solidFill>
                <a:srgbClr val="003296"/>
              </a:solidFill>
              <a:latin typeface="a소꼽친구" panose="02020600000000000000" pitchFamily="18" charset="-127"/>
              <a:ea typeface="a소꼽친구" panose="02020600000000000000" pitchFamily="18" charset="-127"/>
            </a:endParaRPr>
          </a:p>
          <a:p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역할 </a:t>
            </a:r>
            <a:r>
              <a:rPr lang="en-US" altLang="ko-KR" sz="1400" dirty="0">
                <a:latin typeface="a소꼽친구" panose="02020600000000000000" pitchFamily="18" charset="-127"/>
                <a:ea typeface="a소꼽친구" panose="02020600000000000000" pitchFamily="18" charset="-127"/>
              </a:rPr>
              <a:t>: 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기획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개발</a:t>
            </a:r>
            <a:r>
              <a:rPr lang="en-US" altLang="ko-KR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/DB</a:t>
            </a:r>
            <a:r>
              <a:rPr lang="ko-KR" altLang="en-US" sz="1400" dirty="0" smtClean="0">
                <a:latin typeface="a소꼽친구" panose="02020600000000000000" pitchFamily="18" charset="-127"/>
                <a:ea typeface="a소꼽친구" panose="02020600000000000000" pitchFamily="18" charset="-127"/>
              </a:rPr>
              <a:t>설계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220716" y="46433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📆</a:t>
            </a:r>
            <a:r>
              <a:rPr lang="ko-KR" altLang="ko-KR" dirty="0" smtClean="0"/>
              <a:t>일정 </a:t>
            </a:r>
            <a:r>
              <a:rPr lang="en-US" altLang="ko-KR" dirty="0"/>
              <a:t>(</a:t>
            </a:r>
            <a:r>
              <a:rPr lang="ko-KR" altLang="ko-KR" dirty="0"/>
              <a:t>전체</a:t>
            </a:r>
            <a:r>
              <a:rPr lang="en-US" altLang="ko-KR" dirty="0"/>
              <a:t>, </a:t>
            </a:r>
            <a:r>
              <a:rPr lang="ko-KR" altLang="ko-KR" dirty="0"/>
              <a:t>주간</a:t>
            </a:r>
            <a:r>
              <a:rPr lang="en-US" altLang="ko-KR" dirty="0"/>
              <a:t>, </a:t>
            </a:r>
            <a:r>
              <a:rPr lang="ko-KR" altLang="ko-KR" dirty="0"/>
              <a:t>일간 등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en-US" altLang="ko-KR" dirty="0"/>
              <a:t>    </a:t>
            </a:r>
            <a:r>
              <a:rPr lang="ko-KR" altLang="ko-KR" dirty="0"/>
              <a:t>총 </a:t>
            </a:r>
            <a:r>
              <a:rPr lang="en-US" altLang="ko-KR" dirty="0"/>
              <a:t>4</a:t>
            </a:r>
            <a:r>
              <a:rPr lang="ko-KR" altLang="ko-KR" dirty="0"/>
              <a:t>주</a:t>
            </a:r>
            <a:endParaRPr lang="ko-KR" altLang="en-US" dirty="0"/>
          </a:p>
        </p:txBody>
      </p:sp>
      <p:pic>
        <p:nvPicPr>
          <p:cNvPr id="36" name="Picture 2" descr="프로젝트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27116"/>
            <a:ext cx="3249845" cy="235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FFB9FAAD-8E2B-41D1-80E2-526F2370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50215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Auction, Fund ...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Chart.js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를 사용한 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pie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형 차트와 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bar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형 차트를 통해서 품목별 상품과 현재 진행중인 총액을 한 눈에 파악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Chart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Open API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박선우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85D2FE28-871F-4CBF-9F03-DCFEB88B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813593"/>
            <a:ext cx="4176464" cy="2405878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FFB9FAAD-8E2B-41D1-80E2-526F23703847}"/>
              </a:ext>
            </a:extLst>
          </p:cNvPr>
          <p:cNvGraphicFramePr>
            <a:graphicFrameLocks noGrp="1"/>
          </p:cNvGraphicFramePr>
          <p:nvPr/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Auction, Fund ...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Chart.js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를 사용한 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pie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형 차트와 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bar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형 차트를 통해서 품목별 상품과 현재 진행중인 총액을 한 눈에 파악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Chart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Open API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박선우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6FD7691-3B2D-47FC-9826-BFD7481F8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1813593"/>
            <a:ext cx="3994660" cy="25515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B4D23AE-59CE-4B86-8B35-06C14DB1E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" y="4291478"/>
            <a:ext cx="4176464" cy="22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23330"/>
              </p:ext>
            </p:extLst>
          </p:nvPr>
        </p:nvGraphicFramePr>
        <p:xfrm>
          <a:off x="401573" y="1206348"/>
          <a:ext cx="8350905" cy="5391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2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1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27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0178">
                <a:tc rowSpan="4"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7746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5245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Editor Service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게시판 내 글쓰기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(</a:t>
                      </a:r>
                      <a:r>
                        <a:rPr lang="ko-KR" altLang="en-US" sz="1200" b="0" dirty="0" err="1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새글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수정</a:t>
                      </a:r>
                      <a:r>
                        <a:rPr lang="en-US" altLang="ko-KR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) 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이용시에 </a:t>
                      </a:r>
                      <a:r>
                        <a:rPr lang="en-US" altLang="ko-KR" sz="1200" b="0" dirty="0" err="1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summernote</a:t>
                      </a:r>
                      <a:r>
                        <a:rPr lang="ko-KR" altLang="en-US" sz="1200" b="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를 적용하여 보다 쉬운 문서 작성을 도움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2770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Open API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67319">
                <a:tc>
                  <a:txBody>
                    <a:bodyPr/>
                    <a:lstStyle/>
                    <a:p>
                      <a:pPr algn="l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권다솜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0D147FF-B6D0-4D65-89CF-250F6BA9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32493"/>
            <a:ext cx="3905065" cy="34571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233B744-45BF-4E48-ADA6-2A2E429E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23" y="1747649"/>
            <a:ext cx="3401007" cy="25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4-1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err="1" smtClean="0">
                <a:solidFill>
                  <a:schemeClr val="bg1"/>
                </a:solidFill>
              </a:rPr>
              <a:t>네비게이션</a:t>
            </a:r>
            <a:r>
              <a:rPr lang="ko-KR" altLang="en-US" b="1" dirty="0" smtClean="0">
                <a:solidFill>
                  <a:schemeClr val="bg1"/>
                </a:solidFill>
              </a:rPr>
              <a:t> 흐름도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6336704" cy="506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8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4-2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(ERD)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054" y="1196752"/>
            <a:ext cx="7534186" cy="528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60" y="1196752"/>
            <a:ext cx="8892480" cy="528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k\Downloads\er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9" y="1196752"/>
            <a:ext cx="8892480" cy="53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4-3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(Use Case Diagram)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04248" y="709927"/>
            <a:ext cx="201622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로그인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회원가입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831975"/>
            <a:ext cx="76644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3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4-3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(Use Case Diagram)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24328" y="709927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공통메</a:t>
            </a:r>
            <a:r>
              <a:rPr lang="ko-KR" altLang="en-US" b="1" dirty="0">
                <a:solidFill>
                  <a:schemeClr val="bg1"/>
                </a:solidFill>
              </a:rPr>
              <a:t>뉴</a:t>
            </a:r>
          </a:p>
        </p:txBody>
      </p:sp>
      <p:pic>
        <p:nvPicPr>
          <p:cNvPr id="1026" name="Picture 2" descr="C:\Users\mk\Downloads\공통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39" y="1628800"/>
            <a:ext cx="7478713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k\Downloads\공통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39" y="1628800"/>
            <a:ext cx="7412038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4-3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(Use Case Diagram)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524328" y="709927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mk\Downloads\회원use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4018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0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4-3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(Use Case Diagram)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524328" y="709927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농부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2199" y="1196752"/>
            <a:ext cx="6459602" cy="52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3384376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4-3 </a:t>
            </a:r>
            <a:r>
              <a:rPr lang="ko-KR" altLang="en-US" b="1" dirty="0" smtClean="0">
                <a:solidFill>
                  <a:schemeClr val="bg1"/>
                </a:solidFill>
              </a:rPr>
              <a:t>설계</a:t>
            </a:r>
            <a:r>
              <a:rPr lang="en-US" altLang="ko-KR" b="1" dirty="0" smtClean="0">
                <a:solidFill>
                  <a:schemeClr val="bg1"/>
                </a:solidFill>
              </a:rPr>
              <a:t>(Use Case Diagram)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524328" y="709927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7C343E9-43D8-432C-86DA-A480C8212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03547"/>
            <a:ext cx="8349892" cy="45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60232" y="709927"/>
            <a:ext cx="216024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농부 </a:t>
            </a:r>
            <a:r>
              <a:rPr lang="en-US" altLang="ko-KR" b="1" dirty="0" smtClean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80694"/>
              </p:ext>
            </p:extLst>
          </p:nvPr>
        </p:nvGraphicFramePr>
        <p:xfrm>
          <a:off x="397559" y="1340767"/>
          <a:ext cx="8350905" cy="5270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27098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774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601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LETTERS,STOCK,AUCTION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새로운 쪽지를 수신 시 </a:t>
                      </a:r>
                      <a:r>
                        <a:rPr lang="ko-KR" altLang="en-US" sz="1200" b="1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쿼리문에서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Count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출력하여 실시간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몇 건인지 구현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읽을 시 카운트 </a:t>
                      </a:r>
                      <a:r>
                        <a:rPr lang="en-US" altLang="ko-KR" sz="1200" b="1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(-)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적용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경매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1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위 상품  실시간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헤더 밑에 구현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3601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Member&amp;Farmer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Service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8552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9663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9439"/>
            <a:ext cx="4221479" cy="64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76" y="3410046"/>
            <a:ext cx="4062744" cy="64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97" y="1746534"/>
            <a:ext cx="4019502" cy="175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39752" y="2989439"/>
            <a:ext cx="720080" cy="30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71600" y="3391765"/>
            <a:ext cx="3456384" cy="21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709927"/>
            <a:ext cx="950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ko-KR" dirty="0"/>
          </a:p>
          <a:p>
            <a:r>
              <a:rPr lang="en-US" altLang="ko-KR" dirty="0"/>
              <a:t>  </a:t>
            </a:r>
            <a:r>
              <a:rPr lang="ko-KR" altLang="en-US" dirty="0" err="1" smtClean="0"/>
              <a:t>파트별</a:t>
            </a:r>
            <a:r>
              <a:rPr lang="ko-KR" altLang="en-US" dirty="0" smtClean="0"/>
              <a:t> 담당업무</a:t>
            </a:r>
            <a:endParaRPr lang="en-US" altLang="ko-KR" dirty="0" smtClean="0"/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담당업무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979" y="1628800"/>
            <a:ext cx="95050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ko-KR" dirty="0"/>
          </a:p>
          <a:p>
            <a:r>
              <a:rPr lang="en-US" altLang="ko-KR" dirty="0"/>
              <a:t>  </a:t>
            </a:r>
            <a:r>
              <a:rPr lang="ko-KR" altLang="en-US" dirty="0" smtClean="0"/>
              <a:t>김동영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공통메뉴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사이트소개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경매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주말농장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농작물도감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다대다채팅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라즈베리파이</a:t>
            </a:r>
            <a:r>
              <a:rPr lang="en-US" altLang="ko-KR" dirty="0"/>
              <a:t>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 err="1" smtClean="0"/>
              <a:t>권다솜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공통메뉴</a:t>
            </a:r>
            <a:r>
              <a:rPr lang="en-US" altLang="ko-KR" dirty="0" smtClean="0"/>
              <a:t>)</a:t>
            </a:r>
            <a:r>
              <a:rPr lang="ko-KR" altLang="en-US" dirty="0" smtClean="0"/>
              <a:t>펀드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자유게시판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(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농부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날씨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이민경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회원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탈퇴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등업</a:t>
            </a:r>
            <a:r>
              <a:rPr lang="ko-KR" altLang="en-US" dirty="0" smtClean="0"/>
              <a:t> 요청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펀드투자내역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경매 참가 내역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내 주말농장 내역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환불 요청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배송 내역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               쪽지 확인 및 답변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경매 결제</a:t>
            </a:r>
            <a:endParaRPr lang="en-US" altLang="ko-KR" dirty="0" smtClean="0"/>
          </a:p>
          <a:p>
            <a:endParaRPr lang="en-US" altLang="ko-KR" dirty="0"/>
          </a:p>
          <a:p>
            <a:pPr lvl="0"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서채원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농부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 </a:t>
            </a:r>
            <a:r>
              <a:rPr lang="ko-KR" altLang="en-US" dirty="0"/>
              <a:t>농장등록</a:t>
            </a:r>
            <a:r>
              <a:rPr lang="en-US" altLang="ko-KR" dirty="0"/>
              <a:t>,</a:t>
            </a:r>
            <a:r>
              <a:rPr lang="ko-KR" altLang="en-US" dirty="0"/>
              <a:t> 펀드등록</a:t>
            </a:r>
            <a:r>
              <a:rPr lang="en-US" altLang="ko-KR" dirty="0"/>
              <a:t>,</a:t>
            </a:r>
            <a:r>
              <a:rPr lang="ko-KR" altLang="en-US" dirty="0"/>
              <a:t> 경매등록</a:t>
            </a:r>
            <a:r>
              <a:rPr lang="en-US" altLang="ko-KR" dirty="0"/>
              <a:t>,</a:t>
            </a:r>
            <a:r>
              <a:rPr lang="ko-KR" altLang="en-US" dirty="0"/>
              <a:t> 펀드진행현황</a:t>
            </a:r>
            <a:r>
              <a:rPr lang="en-US" altLang="ko-KR" dirty="0"/>
              <a:t>,</a:t>
            </a:r>
            <a:r>
              <a:rPr lang="ko-KR" altLang="en-US" dirty="0"/>
              <a:t>완료내역</a:t>
            </a:r>
            <a:r>
              <a:rPr lang="en-US" altLang="ko-KR" dirty="0"/>
              <a:t>,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	   환불현황</a:t>
            </a:r>
            <a:r>
              <a:rPr lang="en-US" altLang="ko-KR" dirty="0"/>
              <a:t>,</a:t>
            </a:r>
            <a:r>
              <a:rPr lang="ko-KR" altLang="en-US" dirty="0"/>
              <a:t>경매진행현황</a:t>
            </a:r>
            <a:r>
              <a:rPr lang="en-US" altLang="ko-KR" dirty="0"/>
              <a:t>,</a:t>
            </a:r>
            <a:r>
              <a:rPr lang="ko-KR" altLang="en-US" dirty="0"/>
              <a:t>경매완료내역</a:t>
            </a:r>
            <a:r>
              <a:rPr lang="en-US" altLang="ko-KR" dirty="0"/>
              <a:t>,</a:t>
            </a:r>
            <a:r>
              <a:rPr lang="ko-KR" altLang="en-US" dirty="0"/>
              <a:t>배송내역</a:t>
            </a:r>
            <a:r>
              <a:rPr lang="en-US" altLang="ko-KR" dirty="0"/>
              <a:t>,</a:t>
            </a:r>
            <a:r>
              <a:rPr lang="ko-KR" altLang="en-US" dirty="0"/>
              <a:t> 주말농장관리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박선우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관리자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r>
              <a:rPr lang="ko-KR" altLang="en-US" dirty="0"/>
              <a:t> 회원목록 조회</a:t>
            </a:r>
            <a:r>
              <a:rPr lang="en-US" altLang="ko-KR" dirty="0"/>
              <a:t>, </a:t>
            </a:r>
            <a:r>
              <a:rPr lang="ko-KR" altLang="en-US" dirty="0"/>
              <a:t>회원 등급 관리</a:t>
            </a:r>
            <a:r>
              <a:rPr lang="en-US" altLang="ko-KR" dirty="0"/>
              <a:t>(</a:t>
            </a:r>
            <a:r>
              <a:rPr lang="ko-KR" altLang="en-US" dirty="0" err="1"/>
              <a:t>등업</a:t>
            </a:r>
            <a:r>
              <a:rPr lang="ko-KR" altLang="en-US" dirty="0"/>
              <a:t> 승인</a:t>
            </a:r>
            <a:r>
              <a:rPr lang="en-US" altLang="ko-KR" dirty="0"/>
              <a:t>), </a:t>
            </a:r>
            <a:r>
              <a:rPr lang="ko-KR" altLang="en-US" dirty="0"/>
              <a:t>경매</a:t>
            </a:r>
            <a:endParaRPr lang="en-US" altLang="ko-KR" dirty="0"/>
          </a:p>
          <a:p>
            <a:r>
              <a:rPr lang="en-US" altLang="ko-KR" dirty="0"/>
              <a:t>	    </a:t>
            </a:r>
            <a:r>
              <a:rPr lang="ko-KR" altLang="en-US" dirty="0"/>
              <a:t>펀드</a:t>
            </a:r>
            <a:r>
              <a:rPr lang="en-US" altLang="ko-KR" dirty="0"/>
              <a:t>/</a:t>
            </a:r>
            <a:r>
              <a:rPr lang="ko-KR" altLang="en-US" dirty="0"/>
              <a:t>주문</a:t>
            </a:r>
            <a:r>
              <a:rPr lang="en-US" altLang="ko-KR" dirty="0"/>
              <a:t>/</a:t>
            </a:r>
            <a:r>
              <a:rPr lang="ko-KR" altLang="en-US" dirty="0"/>
              <a:t>농장 목록조회</a:t>
            </a:r>
            <a:r>
              <a:rPr lang="en-US" altLang="ko-KR" dirty="0"/>
              <a:t>, </a:t>
            </a:r>
            <a:r>
              <a:rPr lang="ko-KR" altLang="en-US" dirty="0"/>
              <a:t>경매신청 승인기능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(</a:t>
            </a:r>
            <a:r>
              <a:rPr lang="ko-KR" altLang="en-US" dirty="0"/>
              <a:t>펀드</a:t>
            </a:r>
            <a:r>
              <a:rPr lang="en-US" altLang="ko-KR" dirty="0"/>
              <a:t>, </a:t>
            </a:r>
            <a:r>
              <a:rPr lang="ko-KR" altLang="en-US" dirty="0"/>
              <a:t>경매</a:t>
            </a:r>
            <a:r>
              <a:rPr lang="en-US" altLang="ko-KR" dirty="0"/>
              <a:t> </a:t>
            </a:r>
            <a:r>
              <a:rPr lang="ko-KR" altLang="en-US" dirty="0"/>
              <a:t>현황</a:t>
            </a:r>
            <a:r>
              <a:rPr lang="en-US" altLang="ko-KR" dirty="0"/>
              <a:t>)</a:t>
            </a:r>
            <a:endParaRPr lang="ko-KR" altLang="ko-KR" dirty="0"/>
          </a:p>
          <a:p>
            <a:endParaRPr lang="ko-KR" altLang="ko-KR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664" y="1988840"/>
            <a:ext cx="8343800" cy="93610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2151" y="2996952"/>
            <a:ext cx="8326313" cy="68407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0559" y="3789040"/>
            <a:ext cx="8359055" cy="86409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3395" y="4797152"/>
            <a:ext cx="8359055" cy="79208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0559" y="5661248"/>
            <a:ext cx="8359055" cy="86409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경매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67240"/>
              </p:ext>
            </p:extLst>
          </p:nvPr>
        </p:nvGraphicFramePr>
        <p:xfrm>
          <a:off x="397559" y="1340767"/>
          <a:ext cx="8350905" cy="5308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2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1181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131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184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STOCK,AUCTION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경매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리스트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(best, 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지역별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품목별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페이징으로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구분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입찰 수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경매기한을</a:t>
                      </a:r>
                      <a:endParaRPr lang="en-US" altLang="ko-KR" sz="1200" b="1" baseline="0" dirty="0" smtClean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실시간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20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초에 한번씩 동기화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5018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Member&amp;Farmer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Service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4505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2421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6" descr="C:\Users\보영\Desktop\지역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4032448" cy="4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보영\Desktop\최종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92" y="2585426"/>
            <a:ext cx="245745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812469" y="5405114"/>
            <a:ext cx="71257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7624" y="5639841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77" y="1772816"/>
            <a:ext cx="4063987" cy="237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272300" y="2401521"/>
            <a:ext cx="360040" cy="201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100392" y="2383692"/>
            <a:ext cx="576064" cy="201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56176" y="2401521"/>
            <a:ext cx="560294" cy="201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30477" y="3943624"/>
            <a:ext cx="1440160" cy="201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8" descr="C:\Users\보영\Desktop\페이징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91" y="6050623"/>
            <a:ext cx="1595735" cy="28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656523" y="6050623"/>
            <a:ext cx="1512233" cy="25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주말농장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90151"/>
              </p:ext>
            </p:extLst>
          </p:nvPr>
        </p:nvGraphicFramePr>
        <p:xfrm>
          <a:off x="397559" y="1340767"/>
          <a:ext cx="8350905" cy="5281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363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758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6404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WEEKENDFARM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주말농장 리스트를 지역별로 선택할 수 있으며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주말농장 땅 선택 시 실시간 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선택 불가능한 땅이 보이도록 구현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4458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Member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Service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691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7264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김동영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2411760" cy="200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2" y="1773957"/>
            <a:ext cx="1368151" cy="218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82615"/>
            <a:ext cx="1052797" cy="25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3977127"/>
            <a:ext cx="2577480" cy="234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05020"/>
            <a:ext cx="4059675" cy="21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1680" y="4725144"/>
            <a:ext cx="2232248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Every Farm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펀드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02672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Fund/Stock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펀드 기한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현재까지 </a:t>
                      </a:r>
                      <a:r>
                        <a:rPr lang="ko-KR" altLang="en-US" sz="1200" b="1" dirty="0" err="1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펀딩된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금액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참여자 수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참여자 명단을 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10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초마다 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1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번씩 동기화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User Service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권다솜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584EBD-F2DD-47A3-B741-10B91686C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5"/>
          <a:stretch/>
        </p:blipFill>
        <p:spPr>
          <a:xfrm>
            <a:off x="395536" y="1844763"/>
            <a:ext cx="4266892" cy="29969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BCBFDC8-D62E-4FF1-AE23-988CE83EC08D}"/>
              </a:ext>
            </a:extLst>
          </p:cNvPr>
          <p:cNvSpPr/>
          <p:nvPr/>
        </p:nvSpPr>
        <p:spPr>
          <a:xfrm>
            <a:off x="1547664" y="2276872"/>
            <a:ext cx="201622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0DE871E-2988-403A-9791-E3E8B25F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28" y="1730283"/>
            <a:ext cx="4085329" cy="13386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5AD4EC2-3FEC-4EA4-8121-1CB0DE0F3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915" y="3068960"/>
            <a:ext cx="4075525" cy="13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Every Farm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기상청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101530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-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해당 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URL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에 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로 접근하여 데이터로 가져온다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. 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가져온 값의 형태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(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날씨의 종류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)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에 따라 배경이 변경된다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.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User &amp; Farmer Service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ajax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권다솜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24AB3C-3EB8-407E-BF9D-F14208C06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76863"/>
            <a:ext cx="4248472" cy="3504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6F5C9A4-C043-4E30-A76E-886C4E4C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32" y="4178847"/>
            <a:ext cx="2720095" cy="2072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3FE395-0CEB-43D2-B11D-5CB06EECD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813098"/>
            <a:ext cx="4030425" cy="25520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289992B-282F-41EA-8AEA-780EB5CCC0A4}"/>
              </a:ext>
            </a:extLst>
          </p:cNvPr>
          <p:cNvSpPr/>
          <p:nvPr/>
        </p:nvSpPr>
        <p:spPr>
          <a:xfrm>
            <a:off x="1691680" y="2348880"/>
            <a:ext cx="1728192" cy="33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61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Every Farm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게시판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10763"/>
              </p:ext>
            </p:extLst>
          </p:nvPr>
        </p:nvGraphicFramePr>
        <p:xfrm>
          <a:off x="397558" y="1340767"/>
          <a:ext cx="8422912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4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817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페이지 설명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기본 게시판 기능 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: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목록 가져와서 보여주기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특정 글 수정 및    삭제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말머리 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공지사항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자유게시판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회원문의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농부문의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)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선택하여 목록보기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–</a:t>
                      </a:r>
                      <a:r>
                        <a:rPr lang="ko-KR" altLang="en-US" sz="1000" dirty="0" err="1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페이징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포함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회원의 경우에만 </a:t>
                      </a:r>
                      <a:r>
                        <a:rPr lang="ko-KR" altLang="en-US" sz="1000" dirty="0" err="1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글작성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가능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공지사항은 관리자만 글쓰기 가능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공지사항 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category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는 댓글 등록 불가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회원문의는 회원과 관리자만 접근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농부문의는 농부와 관리자만 접근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관리자는 모든 게시글과 댓글에 삭제 권한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제목 옆에 댓글 수 출력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특정 글에 댓글 등록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수정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/ 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삭제 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조회수가 가장 높은 </a:t>
                      </a:r>
                      <a:r>
                        <a:rPr lang="en-US" altLang="ko-KR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3</a:t>
                      </a:r>
                      <a:r>
                        <a:rPr lang="ko-KR" altLang="en-US" sz="10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개의 공지사항 상단에 고정</a:t>
                      </a:r>
                      <a:endParaRPr lang="en-US" altLang="ko-KR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board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User &amp; Farmer &amp; Admin Service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Paging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권다솜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C35D8A6-578F-4037-B6A3-37F3B130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6" y="1963695"/>
            <a:ext cx="4145774" cy="45505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81738EF-3AB6-4B25-AE53-2580543FC2AD}"/>
              </a:ext>
            </a:extLst>
          </p:cNvPr>
          <p:cNvSpPr/>
          <p:nvPr/>
        </p:nvSpPr>
        <p:spPr>
          <a:xfrm>
            <a:off x="456946" y="2364900"/>
            <a:ext cx="760741" cy="272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56C623F-C663-4816-98F6-05332FEC66AD}"/>
              </a:ext>
            </a:extLst>
          </p:cNvPr>
          <p:cNvSpPr/>
          <p:nvPr/>
        </p:nvSpPr>
        <p:spPr>
          <a:xfrm>
            <a:off x="1851041" y="6110545"/>
            <a:ext cx="1296144" cy="35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C7C1930-9437-4239-9C10-61946AA1A228}"/>
              </a:ext>
            </a:extLst>
          </p:cNvPr>
          <p:cNvSpPr/>
          <p:nvPr/>
        </p:nvSpPr>
        <p:spPr>
          <a:xfrm>
            <a:off x="3783643" y="2327206"/>
            <a:ext cx="760741" cy="272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4F53989-1821-4175-855B-2EBBE07C466D}"/>
              </a:ext>
            </a:extLst>
          </p:cNvPr>
          <p:cNvSpPr/>
          <p:nvPr/>
        </p:nvSpPr>
        <p:spPr>
          <a:xfrm>
            <a:off x="2705346" y="406375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경매 낙찰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51236"/>
              </p:ext>
            </p:extLst>
          </p:nvPr>
        </p:nvGraphicFramePr>
        <p:xfrm>
          <a:off x="397559" y="1268760"/>
          <a:ext cx="8350905" cy="533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31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7305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bill,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orderinfo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auction,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memjoin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,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stock,pay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시간이 지나 경매상태가 낙찰로 된 경매들 중에 최고가로 입찰한 회원에게 낙찰내역을 보여주고 결제할 수 있게 한다</a:t>
                      </a:r>
                      <a:r>
                        <a:rPr lang="en-US" altLang="ko-KR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.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Member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Service</a:t>
                      </a:r>
                      <a:endParaRPr lang="ko-KR" altLang="en-US" sz="1200" b="1" dirty="0" smtClean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Oracle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이민경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C:\Users\mk\Downloads\경매참가내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1" y="1844824"/>
            <a:ext cx="4304075" cy="19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k\Downloads\경매결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6" y="3750347"/>
            <a:ext cx="4176463" cy="263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k\Downloads\경매내역쿼리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1844825"/>
            <a:ext cx="396044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0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쪽지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39267"/>
              </p:ext>
            </p:extLst>
          </p:nvPr>
        </p:nvGraphicFramePr>
        <p:xfrm>
          <a:off x="397559" y="1340767"/>
          <a:ext cx="8350905" cy="5070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17070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Letters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안 읽은 쪽지는 맨 위로 올리고  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쪽지상세 내용은  </a:t>
                      </a:r>
                      <a:r>
                        <a:rPr lang="en-US" altLang="ko-KR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js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를 사용해 </a:t>
                      </a:r>
                      <a:r>
                        <a:rPr lang="ko-KR" altLang="en-US" sz="1200" b="1" baseline="0" dirty="0" err="1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팝업창을</a:t>
                      </a:r>
                      <a:r>
                        <a:rPr lang="ko-KR" altLang="en-US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열어서 확인하고 답장한다</a:t>
                      </a:r>
                      <a:r>
                        <a:rPr lang="en-US" altLang="ko-KR" sz="1200" b="1" baseline="0" dirty="0" smtClean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.</a:t>
                      </a:r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Member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 Service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Javascript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이민경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 descr="C:\Users\mk\Downloads\받은쪽지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5"/>
            <a:ext cx="4320480" cy="20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k\Downloads\쪽지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3207765" cy="24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k\Downloads\쪽지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72815"/>
            <a:ext cx="4032448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0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Every Farm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5 </a:t>
            </a:r>
            <a:r>
              <a:rPr lang="ko-KR" altLang="en-US" b="1">
                <a:solidFill>
                  <a:schemeClr val="bg1"/>
                </a:solidFill>
              </a:rPr>
              <a:t>시연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</a:rPr>
              <a:t>펀드</a:t>
            </a:r>
            <a:r>
              <a:rPr lang="en-US" altLang="ko-KR" b="1">
                <a:solidFill>
                  <a:schemeClr val="bg1"/>
                </a:solidFill>
              </a:rPr>
              <a:t>,</a:t>
            </a:r>
            <a:r>
              <a:rPr lang="ko-KR" altLang="en-US" b="1">
                <a:solidFill>
                  <a:schemeClr val="bg1"/>
                </a:solidFill>
              </a:rPr>
              <a:t>경매 등록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97559" y="1340767"/>
          <a:ext cx="8345913" cy="5258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140"/>
                <a:gridCol w="1152095"/>
                <a:gridCol w="1454339"/>
                <a:gridCol w="1454339"/>
              </a:tblGrid>
              <a:tr h="3923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a소꼽친구"/>
                          <a:ea typeface="a소꼽친구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a소꼽친구"/>
                          <a:ea typeface="a소꼽친구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</a:tr>
              <a:tr h="2391513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9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0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9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/>
                </a:tc>
              </a:tr>
              <a:tr h="39234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</a:tr>
              <a:tr h="48753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DB 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STOCK,FUND,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AUCTION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이미지를 포함한 상품명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 소개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 무게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 마감일 등을 입력해 등록한다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반응형 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selectbox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를 이용한 지역 선택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.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 미입력 확인 유효성검사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  <a:tr h="45369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Service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Farmer Service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  <a:tr h="72833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JavaScript,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JQUERY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  <a:tr h="4108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9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서채원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9690"/>
          <a:stretch>
            <a:fillRect/>
          </a:stretch>
        </p:blipFill>
        <p:spPr>
          <a:xfrm>
            <a:off x="280356" y="1815821"/>
            <a:ext cx="3355539" cy="35573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5760" t="3640" r="17280" b="18180"/>
          <a:stretch>
            <a:fillRect/>
          </a:stretch>
        </p:blipFill>
        <p:spPr>
          <a:xfrm>
            <a:off x="2555776" y="3429000"/>
            <a:ext cx="2016224" cy="30963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720" b="44050"/>
          <a:stretch>
            <a:fillRect/>
          </a:stretch>
        </p:blipFill>
        <p:spPr>
          <a:xfrm>
            <a:off x="4682497" y="1700808"/>
            <a:ext cx="4065967" cy="14878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16016" y="3148010"/>
            <a:ext cx="4032448" cy="10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Every Farm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5 </a:t>
            </a:r>
            <a:r>
              <a:rPr lang="ko-KR" altLang="en-US" b="1">
                <a:solidFill>
                  <a:schemeClr val="bg1"/>
                </a:solidFill>
              </a:rPr>
              <a:t>시연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</a:rPr>
              <a:t>펀드</a:t>
            </a:r>
            <a:r>
              <a:rPr lang="en-US" altLang="ko-KR" b="1">
                <a:solidFill>
                  <a:schemeClr val="bg1"/>
                </a:solidFill>
              </a:rPr>
              <a:t>,</a:t>
            </a:r>
            <a:r>
              <a:rPr lang="ko-KR" altLang="en-US" b="1">
                <a:solidFill>
                  <a:schemeClr val="bg1"/>
                </a:solidFill>
              </a:rPr>
              <a:t>경매내역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97559" y="1340767"/>
          <a:ext cx="8347053" cy="52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/>
                <a:gridCol w="1151645"/>
                <a:gridCol w="1454339"/>
                <a:gridCol w="1457605"/>
              </a:tblGrid>
              <a:tr h="3808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a소꼽친구"/>
                          <a:ea typeface="a소꼽친구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a소꼽친구"/>
                          <a:ea typeface="a소꼽친구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</a:tr>
              <a:tr h="2321192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900" b="1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000" b="1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9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/>
                </a:tc>
              </a:tr>
              <a:tr h="38080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</a:tr>
              <a:tr h="84856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DB </a:t>
                      </a: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STOCK, FUND, AUCTION, ORDERINFO,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BILL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해당 농부가 등록한 대기중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 진행중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,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완료된 펀드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/</a:t>
                      </a:r>
                      <a:r>
                        <a:rPr lang="ko-KR" altLang="en-US" sz="1200" b="1">
                          <a:latin typeface="a소꼽친구"/>
                          <a:ea typeface="a소꼽친구"/>
                        </a:rPr>
                        <a:t>경매 내역을 보여준다</a:t>
                      </a:r>
                      <a:r>
                        <a:rPr lang="en-US" altLang="ko-KR" sz="1200" b="1">
                          <a:latin typeface="a소꼽친구"/>
                          <a:ea typeface="a소꼽친구"/>
                        </a:rPr>
                        <a:t>.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  <a:tr h="44035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Service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Farmer Service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  <a:tr h="48021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Oracle,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JavaScript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  <a:tr h="4046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900" b="1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a소꼽친구"/>
                          <a:ea typeface="a소꼽친구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a소꼽친구"/>
                          <a:ea typeface="a소꼽친구"/>
                        </a:rPr>
                        <a:t>서채원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a소꼽친구"/>
                        <a:ea typeface="a소꼽친구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270" y="1772816"/>
            <a:ext cx="4228427" cy="25922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032" y="3911911"/>
            <a:ext cx="4283968" cy="26134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44095" y="1772816"/>
            <a:ext cx="393236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070000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087656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All List Table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모든 테이블에 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Paging 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적용</a:t>
                      </a:r>
                      <a:r>
                        <a:rPr lang="en-US" altLang="ko-KR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, </a:t>
                      </a:r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게시형 테이블은 화면에 최대한 유동적으로 하고 마우스 오버 시 내용 확인 할 수 있음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Paging List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Paging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기법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박선우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500DB51-AC3A-4FC5-AAF7-10BEE0A3B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5" y="1816629"/>
            <a:ext cx="3888432" cy="25537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48CBDE3-AB3A-41D6-B377-682400D91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816629"/>
            <a:ext cx="4248472" cy="24473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F9030F7-5686-4BAF-901B-320BBDF6E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8" y="4221088"/>
            <a:ext cx="4182852" cy="22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 descr="자바아이콘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64" y="2090784"/>
            <a:ext cx="1047894" cy="5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자바스크립트아이콘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46" y="3406329"/>
            <a:ext cx="1201316" cy="120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rvlet icon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73" y="2005420"/>
            <a:ext cx="1357313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ybatis icon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6" y="4914094"/>
            <a:ext cx="1227396" cy="92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jax icon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10" y="3285155"/>
            <a:ext cx="1159809" cy="11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ml5 icon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48" y="3406329"/>
            <a:ext cx="859469" cy="85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ss icon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72" y="3349099"/>
            <a:ext cx="726161" cy="101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websocket icon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49" y="4871831"/>
            <a:ext cx="1573208" cy="8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tomcat icon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54" y="1612614"/>
            <a:ext cx="1586059" cy="158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eclipse icon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9" y="2116387"/>
            <a:ext cx="1379963" cy="3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oracle icon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21956"/>
            <a:ext cx="1185291" cy="118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라즈베리파이 icon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914094"/>
            <a:ext cx="1758769" cy="97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26" y="4910859"/>
            <a:ext cx="945632" cy="94563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395535" y="794180"/>
            <a:ext cx="2621217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개발도구 </a:t>
            </a:r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&amp; </a:t>
            </a:r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적용기술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20272" y="709927"/>
            <a:ext cx="1800200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83310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2532"/>
              </p:ext>
            </p:extLst>
          </p:nvPr>
        </p:nvGraphicFramePr>
        <p:xfrm>
          <a:off x="397559" y="1340767"/>
          <a:ext cx="8350905" cy="520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6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구현 이미지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주요 코드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11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ko-KR" altLang="en-US" sz="10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259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기능안내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코드 내용</a:t>
                      </a:r>
                    </a:p>
                  </a:txBody>
                  <a:tcPr marL="122332" marR="122332" marT="61166" marB="61166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79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테이블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Auction, Stock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농부페이지에서 올라온 경매 신청을 쿼리문을 사용하여 승인하는 기능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327">
                <a:tc vMerge="1"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Service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Approval Service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7">
                <a:tc vMerge="1"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2332" marR="122332" marT="61166" marB="611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주 사용 기술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SQL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4749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담당자</a:t>
                      </a:r>
                    </a:p>
                  </a:txBody>
                  <a:tcPr marL="122332" marR="122332" marT="61166" marB="61166" anchor="ctr">
                    <a:solidFill>
                      <a:srgbClr val="00206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소꼽친구" panose="02020600000000000000" pitchFamily="18" charset="-127"/>
                          <a:ea typeface="a소꼽친구" panose="02020600000000000000" pitchFamily="18" charset="-127"/>
                        </a:rPr>
                        <a:t>박선우</a:t>
                      </a: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122332" marR="122332" marT="61166" marB="61166" anchor="ctr">
                    <a:solidFill>
                      <a:srgbClr val="00B0F0">
                        <a:alpha val="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3997124-97C5-45D4-A7AA-2B161A20F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59267"/>
            <a:ext cx="4313799" cy="21097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92698923-8FF1-4029-B235-6DB704E36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76863"/>
            <a:ext cx="4195300" cy="22836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B38CB28-E87C-40A3-B3F7-90E1B5820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52" y="1862054"/>
            <a:ext cx="4011589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en-US" altLang="ko-KR" b="1" dirty="0" err="1" smtClean="0"/>
              <a:t>Iot</a:t>
            </a:r>
            <a:r>
              <a:rPr lang="ko-KR" altLang="en-US" b="1" dirty="0"/>
              <a:t> </a:t>
            </a:r>
            <a:r>
              <a:rPr lang="ko-KR" altLang="en-US" b="1" dirty="0" smtClean="0"/>
              <a:t>기능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라즈베리파이</a:t>
            </a:r>
            <a:r>
              <a:rPr lang="en-US" altLang="ko-KR" b="1" dirty="0" smtClean="0"/>
              <a:t>(CCTV))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lvl="0"/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컴퓨터 과학 교육 증진을 목표로 개발한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싱글보드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 컴퓨터</a:t>
            </a:r>
          </a:p>
          <a:p>
            <a:pPr lvl="0"/>
            <a:r>
              <a:rPr lang="en-US" altLang="ko-KR" dirty="0" smtClean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SD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카드 메모리에 전용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OS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쓰기작업 후 전원 공급 후 사용</a:t>
            </a:r>
          </a:p>
          <a:p>
            <a:pPr lvl="0"/>
            <a:r>
              <a:rPr lang="ko-KR" altLang="en-US" dirty="0" err="1" smtClean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라즈베리파이는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  <a:sym typeface="Arial"/>
              </a:rPr>
              <a:t>독자적인 초소형 컴퓨터 역할 가능</a:t>
            </a:r>
            <a:endParaRPr lang="en-US" altLang="ko-KR" dirty="0">
              <a:latin typeface="+mn-ea"/>
              <a:cs typeface="Arial Unicode MS" panose="020B0604020202020204" pitchFamily="50" charset="-127"/>
            </a:endParaRPr>
          </a:p>
          <a:p>
            <a:pPr lvl="0">
              <a:spcAft>
                <a:spcPts val="1200"/>
              </a:spcAft>
            </a:pPr>
            <a:endParaRPr lang="en-US" altLang="ko-KR" dirty="0" smtClean="0">
              <a:solidFill>
                <a:srgbClr val="000000"/>
              </a:solidFill>
              <a:latin typeface="a소꼽친구" panose="02020600000000000000" pitchFamily="18" charset="-127"/>
              <a:ea typeface="a소꼽친구" panose="02020600000000000000" pitchFamily="18" charset="-127"/>
              <a:sym typeface="Arial"/>
            </a:endParaRPr>
          </a:p>
          <a:p>
            <a:pPr lvl="0">
              <a:spcAft>
                <a:spcPts val="1200"/>
              </a:spcAft>
            </a:pPr>
            <a:r>
              <a:rPr lang="en-US" altLang="ko-KR" b="1" dirty="0" smtClean="0">
                <a:solidFill>
                  <a:srgbClr val="000000"/>
                </a:solidFill>
                <a:latin typeface="+mn-ea"/>
                <a:sym typeface="Arial"/>
              </a:rPr>
              <a:t>2)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sym typeface="Arial"/>
              </a:rPr>
              <a:t>상용화 시기</a:t>
            </a:r>
          </a:p>
          <a:p>
            <a:pPr lvl="0"/>
            <a:r>
              <a:rPr lang="ko-KR" altLang="en-US" dirty="0">
                <a:solidFill>
                  <a:srgbClr val="000000"/>
                </a:solidFill>
                <a:latin typeface="a소꼽친구" panose="02020600000000000000" pitchFamily="18" charset="-127"/>
                <a:ea typeface="a소꼽친구" panose="02020600000000000000" pitchFamily="18" charset="-127"/>
                <a:sym typeface="Arial"/>
              </a:rPr>
              <a:t> 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sym typeface="Arial"/>
              </a:rPr>
              <a:t>교육용 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컴퓨터지만 부품을 자유롭게 교체가 가능</a:t>
            </a:r>
          </a:p>
          <a:p>
            <a:pPr lvl="0"/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sym typeface="Arial"/>
              </a:rPr>
              <a:t>원하는 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기능을 구성하는 초 경량 서버로 연동해 사용할 목적으로 상용화 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Arial"/>
              </a:rPr>
              <a:t>&amp; 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개발</a:t>
            </a:r>
          </a:p>
          <a:p>
            <a:pPr lvl="0"/>
            <a:endParaRPr lang="ko-KR" altLang="en-US" sz="2000" dirty="0">
              <a:solidFill>
                <a:srgbClr val="000000"/>
              </a:solidFill>
              <a:latin typeface="a소꼽친구" panose="02020600000000000000" pitchFamily="18" charset="-127"/>
              <a:ea typeface="a소꼽친구" panose="02020600000000000000" pitchFamily="18" charset="-127"/>
              <a:sym typeface="Arial"/>
            </a:endParaRPr>
          </a:p>
          <a:p>
            <a:pPr lvl="0">
              <a:spcAft>
                <a:spcPts val="120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latin typeface="+mn-ea"/>
                <a:sym typeface="Arial"/>
              </a:rPr>
              <a:t>3)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sym typeface="Arial"/>
              </a:rPr>
              <a:t>OS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  <a:sym typeface="Arial"/>
              </a:rPr>
              <a:t>종류</a:t>
            </a:r>
          </a:p>
          <a:p>
            <a:pPr lvl="0"/>
            <a:r>
              <a:rPr lang="ko-KR" altLang="en-US" dirty="0">
                <a:solidFill>
                  <a:srgbClr val="000000"/>
                </a:solidFill>
                <a:latin typeface="a소꼽친구" panose="02020600000000000000" pitchFamily="18" charset="-127"/>
                <a:ea typeface="a소꼽친구" panose="02020600000000000000" pitchFamily="18" charset="-127"/>
                <a:sym typeface="Arial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Arial"/>
              </a:rPr>
              <a:t>※ 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운영체제  </a:t>
            </a:r>
            <a:endParaRPr lang="ko-KR" altLang="en-US" sz="2000" dirty="0">
              <a:latin typeface="+mn-ea"/>
            </a:endParaRPr>
          </a:p>
          <a:p>
            <a:pPr lvl="0"/>
            <a:r>
              <a:rPr lang="ko-KR" altLang="en-US" dirty="0" smtClean="0">
                <a:solidFill>
                  <a:srgbClr val="000000"/>
                </a:solidFill>
                <a:latin typeface="+mn-ea"/>
                <a:sym typeface="Arial"/>
              </a:rPr>
              <a:t>     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sym typeface="Arial"/>
              </a:rPr>
              <a:t>데비안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계열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sym typeface="Arial"/>
              </a:rPr>
              <a:t>리눅스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Arial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sym typeface="Arial"/>
              </a:rPr>
              <a:t>라즈비안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Arial"/>
              </a:rPr>
              <a:t>)</a:t>
            </a:r>
            <a:endParaRPr lang="ko-KR" altLang="en-US" sz="2000" dirty="0">
              <a:latin typeface="+mn-ea"/>
            </a:endParaRPr>
          </a:p>
          <a:p>
            <a:pPr lvl="0"/>
            <a:r>
              <a:rPr lang="ko-KR" altLang="en-US" dirty="0" smtClean="0">
                <a:solidFill>
                  <a:srgbClr val="000000"/>
                </a:solidFill>
                <a:latin typeface="+mn-ea"/>
                <a:sym typeface="Arial"/>
              </a:rPr>
              <a:t>      윈도우 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Arial"/>
              </a:rPr>
              <a:t>OS(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윈도우</a:t>
            </a:r>
            <a:r>
              <a:rPr lang="en-US" altLang="ko-KR" dirty="0">
                <a:solidFill>
                  <a:srgbClr val="000000"/>
                </a:solidFill>
                <a:latin typeface="+mn-ea"/>
                <a:sym typeface="Arial"/>
              </a:rPr>
              <a:t>10)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sym typeface="Arial"/>
              </a:rPr>
              <a:t>라즈비안용</a:t>
            </a:r>
            <a:r>
              <a:rPr lang="ko-KR" altLang="en-US" dirty="0">
                <a:solidFill>
                  <a:srgbClr val="000000"/>
                </a:solidFill>
                <a:latin typeface="+mn-ea"/>
                <a:sym typeface="Arial"/>
              </a:rPr>
              <a:t> 운영체제</a:t>
            </a:r>
          </a:p>
          <a:p>
            <a:pPr fontAlgn="base"/>
            <a:endParaRPr lang="en-US" altLang="ko-KR" dirty="0">
              <a:latin typeface="+mn-ea"/>
            </a:endParaRPr>
          </a:p>
          <a:p>
            <a:pPr fontAlgn="base"/>
            <a:endParaRPr lang="en-US" altLang="ko-KR" dirty="0" smtClean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Google Shape;576;p5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5484" y1="49714" x2="45484" y2="49714"/>
                        <a14:foregroundMark x1="50645" y1="48571" x2="50645" y2="48571"/>
                        <a14:foregroundMark x1="56613" y1="48857" x2="56613" y2="48857"/>
                        <a14:foregroundMark x1="59677" y1="48571" x2="59677" y2="48571"/>
                        <a14:foregroundMark x1="65484" y1="48000" x2="65484" y2="48000"/>
                        <a14:foregroundMark x1="71290" y1="51429" x2="71290" y2="51429"/>
                        <a14:foregroundMark x1="77903" y1="48571" x2="77903" y2="48571"/>
                        <a14:foregroundMark x1="81613" y1="48857" x2="81613" y2="48857"/>
                        <a14:foregroundMark x1="88226" y1="54286" x2="88226" y2="54286"/>
                        <a14:foregroundMark x1="91129" y1="49429" x2="91129" y2="49429"/>
                        <a14:foregroundMark x1="96290" y1="45143" x2="96290" y2="45143"/>
                        <a14:foregroundMark x1="96613" y1="49714" x2="96613" y2="49714"/>
                        <a14:backgroundMark x1="93226" y1="47429" x2="93226" y2="47429"/>
                        <a14:backgroundMark x1="73387" y1="49714" x2="73387" y2="49714"/>
                        <a14:backgroundMark x1="44516" y1="47429" x2="44516" y2="47429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940152" y="836712"/>
            <a:ext cx="1981553" cy="11186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ko-KR" altLang="en-US" b="1" dirty="0" smtClean="0">
                <a:solidFill>
                  <a:schemeClr val="bg1"/>
                </a:solidFill>
              </a:rPr>
              <a:t>시연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48646" y="1628800"/>
            <a:ext cx="8446707" cy="4868888"/>
            <a:chOff x="331545" y="800100"/>
            <a:chExt cx="8446707" cy="4181475"/>
          </a:xfrm>
        </p:grpSpPr>
        <p:pic>
          <p:nvPicPr>
            <p:cNvPr id="17" name="Google Shape;585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67703" y="2013578"/>
              <a:ext cx="1214669" cy="121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586;p57"/>
            <p:cNvSpPr/>
            <p:nvPr/>
          </p:nvSpPr>
          <p:spPr>
            <a:xfrm>
              <a:off x="6128952" y="3593458"/>
              <a:ext cx="2649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a소꼽친구" panose="02020600000000000000" pitchFamily="18" charset="-127"/>
                  <a:ea typeface="a소꼽친구" panose="02020600000000000000" pitchFamily="18" charset="-127"/>
                  <a:sym typeface="Arial"/>
                </a:rPr>
                <a:t> </a:t>
              </a:r>
              <a:r>
                <a:rPr lang="ko-KR" sz="1400" b="0" i="0" u="none" strike="noStrike" cap="none" dirty="0">
                  <a:solidFill>
                    <a:srgbClr val="000000"/>
                  </a:solidFill>
                  <a:latin typeface="+mn-ea"/>
                  <a:sym typeface="Arial"/>
                </a:rPr>
                <a:t>◆ 실시간 농작물 관찰 가능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sym typeface="Arial"/>
              </a:endParaRPr>
            </a:p>
          </p:txBody>
        </p:sp>
        <p:sp>
          <p:nvSpPr>
            <p:cNvPr id="19" name="Google Shape;587;p57"/>
            <p:cNvSpPr/>
            <p:nvPr/>
          </p:nvSpPr>
          <p:spPr>
            <a:xfrm>
              <a:off x="1317070" y="4269349"/>
              <a:ext cx="2826613" cy="712226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956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3 way - handshaking </a:t>
              </a:r>
              <a:endParaRPr sz="1200" dirty="0">
                <a:solidFill>
                  <a:schemeClr val="tx1"/>
                </a:solidFill>
                <a:latin typeface="+mn-ea"/>
              </a:endParaRPr>
            </a:p>
            <a:p>
              <a:pPr marL="289560" marR="0" lvl="0" indent="0" algn="just" rtl="0">
                <a:lnSpc>
                  <a:spcPct val="100000"/>
                </a:lnSpc>
                <a:spcBef>
                  <a:spcPts val="165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서버에 포트번호 8080</a:t>
              </a:r>
              <a:endParaRPr sz="1200" dirty="0">
                <a:solidFill>
                  <a:schemeClr val="tx1"/>
                </a:solidFill>
                <a:latin typeface="+mn-ea"/>
              </a:endParaRPr>
            </a:p>
            <a:p>
              <a:pPr marL="289560" marR="0" lvl="0" indent="0" algn="just" rtl="0">
                <a:lnSpc>
                  <a:spcPct val="100000"/>
                </a:lnSpc>
                <a:spcBef>
                  <a:spcPts val="165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Well-known port </a:t>
              </a:r>
              <a:r>
                <a:rPr lang="ko-KR" sz="1200" b="1" i="0" u="none" strike="noStrike" cap="none" dirty="0" err="1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로</a:t>
              </a: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 Response</a:t>
              </a:r>
              <a:endParaRPr sz="1200" b="0" i="0" u="none" strike="noStrike" cap="none" dirty="0">
                <a:solidFill>
                  <a:schemeClr val="tx1"/>
                </a:solidFill>
                <a:latin typeface="+mn-ea"/>
                <a:cs typeface="Times New Roman"/>
                <a:sym typeface="Times New Roman"/>
              </a:endParaRPr>
            </a:p>
          </p:txBody>
        </p:sp>
        <p:cxnSp>
          <p:nvCxnSpPr>
            <p:cNvPr id="20" name="Google Shape;588;p57"/>
            <p:cNvCxnSpPr/>
            <p:nvPr/>
          </p:nvCxnSpPr>
          <p:spPr>
            <a:xfrm>
              <a:off x="1904589" y="4078155"/>
              <a:ext cx="1454100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21" name="Google Shape;589;p57"/>
            <p:cNvSpPr/>
            <p:nvPr/>
          </p:nvSpPr>
          <p:spPr>
            <a:xfrm>
              <a:off x="4166698" y="800100"/>
              <a:ext cx="4539151" cy="104409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956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1번째 조건 : LAN 망</a:t>
              </a:r>
              <a:endParaRPr sz="1100" b="0" i="0" u="none" strike="noStrike" cap="none" dirty="0">
                <a:solidFill>
                  <a:schemeClr val="tx1"/>
                </a:solidFill>
                <a:latin typeface="+mn-ea"/>
                <a:cs typeface="Times New Roman"/>
                <a:sym typeface="Times New Roman"/>
              </a:endParaRPr>
            </a:p>
            <a:p>
              <a:pPr marL="289560" marR="0" lvl="0" rtl="0">
                <a:lnSpc>
                  <a:spcPct val="10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000"/>
              </a:pPr>
              <a:r>
                <a:rPr lang="en-US" altLang="ko-KR" sz="1100" b="1" i="0" u="none" strike="noStrike" cap="none" dirty="0" smtClean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- </a:t>
              </a:r>
              <a:r>
                <a:rPr lang="ko-KR" sz="1100" b="1" i="0" u="none" strike="noStrike" cap="none" dirty="0" err="1" smtClean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외부망에서</a:t>
              </a:r>
              <a:r>
                <a:rPr lang="ko-KR" sz="1100" b="1" i="0" u="none" strike="noStrike" cap="none" dirty="0" smtClean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 </a:t>
              </a:r>
              <a:r>
                <a:rPr lang="ko-KR" sz="11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접속하도록 고정 IP 필요(</a:t>
              </a:r>
              <a:r>
                <a:rPr lang="ko-KR" sz="1100" b="1" i="0" u="none" strike="noStrike" cap="none" dirty="0" err="1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라즈베리파이</a:t>
              </a:r>
              <a:r>
                <a:rPr lang="ko-KR" sz="11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 서버화</a:t>
              </a:r>
              <a:r>
                <a:rPr lang="ko-KR" sz="1100" b="1" i="0" u="none" strike="noStrike" cap="none" dirty="0" smtClean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)</a:t>
              </a:r>
              <a:endParaRPr lang="en-US" altLang="ko-KR" sz="1100" b="1" i="0" u="none" strike="noStrike" cap="none" dirty="0" smtClean="0">
                <a:solidFill>
                  <a:schemeClr val="tx1"/>
                </a:solidFill>
                <a:latin typeface="+mn-ea"/>
                <a:cs typeface="Times New Roman"/>
                <a:sym typeface="Times New Roman"/>
              </a:endParaRPr>
            </a:p>
            <a:p>
              <a:pPr lvl="0"/>
              <a:r>
                <a:rPr lang="en-US" sz="1100" b="1" dirty="0" smtClean="0">
                  <a:latin typeface="+mn-ea"/>
                  <a:cs typeface="Times New Roman"/>
                  <a:sym typeface="Times New Roman"/>
                </a:rPr>
                <a:t>       </a:t>
              </a:r>
              <a:r>
                <a:rPr lang="en-US" altLang="ko-KR" sz="1200" b="1" dirty="0">
                  <a:latin typeface="+mn-ea"/>
                  <a:cs typeface="Times New Roman"/>
                  <a:sym typeface="Times New Roman"/>
                </a:rPr>
                <a:t>2</a:t>
              </a:r>
              <a:r>
                <a:rPr lang="ko-KR" altLang="en-US" sz="1200" b="1" dirty="0" err="1" smtClean="0">
                  <a:latin typeface="+mn-ea"/>
                  <a:cs typeface="Times New Roman"/>
                  <a:sym typeface="Times New Roman"/>
                </a:rPr>
                <a:t>번째조건</a:t>
              </a:r>
              <a:r>
                <a:rPr lang="en-US" altLang="ko-KR" sz="1200" b="1" dirty="0" smtClean="0">
                  <a:latin typeface="+mn-ea"/>
                  <a:cs typeface="Times New Roman"/>
                  <a:sym typeface="Times New Roman"/>
                </a:rPr>
                <a:t>:</a:t>
              </a:r>
            </a:p>
            <a:p>
              <a:pPr lvl="0"/>
              <a:r>
                <a:rPr lang="en-US" altLang="ko-KR" sz="1200" b="1" dirty="0">
                  <a:solidFill>
                    <a:srgbClr val="000000"/>
                  </a:solidFill>
                  <a:latin typeface="+mn-ea"/>
                  <a:cs typeface="Times New Roman"/>
                  <a:sym typeface="Times New Roman"/>
                </a:rPr>
                <a:t>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n-ea"/>
                  <a:cs typeface="Times New Roman"/>
                  <a:sym typeface="Times New Roman"/>
                </a:rPr>
                <a:t>    -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n-ea"/>
                  <a:sym typeface="Arial"/>
                </a:rPr>
                <a:t>http</a:t>
              </a:r>
              <a:r>
                <a:rPr lang="en-US" altLang="ko-KR" sz="1200" b="1" dirty="0">
                  <a:solidFill>
                    <a:srgbClr val="000000"/>
                  </a:solidFill>
                  <a:latin typeface="+mn-ea"/>
                  <a:sym typeface="Arial"/>
                </a:rPr>
                <a:t>://</a:t>
              </a:r>
              <a:r>
                <a:rPr lang="ko-KR" altLang="en-US" sz="1200" b="1" dirty="0" err="1">
                  <a:solidFill>
                    <a:srgbClr val="000000"/>
                  </a:solidFill>
                  <a:latin typeface="+mn-ea"/>
                  <a:sym typeface="Arial"/>
                </a:rPr>
                <a:t>라즈베리파이고정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n-ea"/>
                  <a:sym typeface="Arial"/>
                </a:rPr>
                <a:t>IP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n-ea"/>
                  <a:sym typeface="Arial"/>
                </a:rPr>
                <a:t>주소</a:t>
              </a:r>
              <a:r>
                <a:rPr lang="en-US" altLang="ko-KR" sz="1200" b="1" dirty="0">
                  <a:solidFill>
                    <a:srgbClr val="000000"/>
                  </a:solidFill>
                  <a:latin typeface="+mn-ea"/>
                  <a:sym typeface="Arial"/>
                </a:rPr>
                <a:t>:8080/?action=stream</a:t>
              </a:r>
              <a:endParaRPr lang="ko-KR" altLang="en-US" sz="1200" b="1" dirty="0">
                <a:solidFill>
                  <a:srgbClr val="000000"/>
                </a:solidFill>
                <a:latin typeface="+mn-ea"/>
                <a:sym typeface="Arial"/>
              </a:endParaRPr>
            </a:p>
            <a:p>
              <a:pPr lvl="0"/>
              <a:r>
                <a:rPr lang="ko-KR" altLang="en-US" sz="1200" b="1" dirty="0" smtClean="0">
                  <a:solidFill>
                    <a:srgbClr val="000000"/>
                  </a:solidFill>
                  <a:latin typeface="+mn-ea"/>
                  <a:sym typeface="Arial"/>
                </a:rPr>
                <a:t>       아파치 </a:t>
              </a:r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sym typeface="Arial"/>
                </a:rPr>
                <a:t>서버 </a:t>
              </a:r>
              <a:r>
                <a:rPr lang="en-US" altLang="ko-KR" sz="1200" b="1" dirty="0">
                  <a:solidFill>
                    <a:srgbClr val="000000"/>
                  </a:solidFill>
                  <a:latin typeface="+mn-ea"/>
                  <a:sym typeface="Arial"/>
                </a:rPr>
                <a:t>ON </a:t>
              </a:r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sym typeface="Arial"/>
                </a:rPr>
                <a:t>후 실시간 접속 주소</a:t>
              </a:r>
              <a:endParaRPr lang="ko-KR" altLang="en-US" sz="1200" dirty="0">
                <a:solidFill>
                  <a:srgbClr val="000000"/>
                </a:solidFill>
                <a:latin typeface="+mn-ea"/>
                <a:sym typeface="Arial"/>
              </a:endParaRPr>
            </a:p>
            <a:p>
              <a:pPr lvl="0"/>
              <a:endParaRPr sz="1200" b="1" i="0" u="none" strike="noStrike" cap="none" dirty="0">
                <a:solidFill>
                  <a:schemeClr val="tx1"/>
                </a:solidFill>
                <a:latin typeface="+mn-ea"/>
                <a:cs typeface="Times New Roman"/>
                <a:sym typeface="Times New Roman"/>
              </a:endParaRPr>
            </a:p>
          </p:txBody>
        </p:sp>
        <p:cxnSp>
          <p:nvCxnSpPr>
            <p:cNvPr id="22" name="Google Shape;590;p57"/>
            <p:cNvCxnSpPr/>
            <p:nvPr/>
          </p:nvCxnSpPr>
          <p:spPr>
            <a:xfrm>
              <a:off x="5289838" y="2630799"/>
              <a:ext cx="1204800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pic>
          <p:nvPicPr>
            <p:cNvPr id="23" name="Google Shape;592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596" y="1971169"/>
              <a:ext cx="1322993" cy="1322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593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55590" y="2279299"/>
              <a:ext cx="549574" cy="592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594;p57"/>
            <p:cNvSpPr/>
            <p:nvPr/>
          </p:nvSpPr>
          <p:spPr>
            <a:xfrm>
              <a:off x="489494" y="3509735"/>
              <a:ext cx="2560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rgbClr val="000000"/>
                  </a:solidFill>
                  <a:latin typeface="+mn-ea"/>
                  <a:sym typeface="Arial"/>
                </a:rPr>
                <a:t> ◆ 파이 서버 24시간 /standby</a:t>
              </a:r>
              <a:endParaRPr sz="1200" b="1" dirty="0">
                <a:latin typeface="+mn-e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rgbClr val="000000"/>
                  </a:solidFill>
                  <a:latin typeface="+mn-ea"/>
                  <a:sym typeface="Arial"/>
                </a:rPr>
                <a:t>192.168.0.164:8080</a:t>
              </a:r>
              <a:endParaRPr sz="1200" b="1" i="0" u="none" strike="noStrike" cap="none" dirty="0">
                <a:solidFill>
                  <a:srgbClr val="000000"/>
                </a:solidFill>
                <a:latin typeface="+mn-ea"/>
                <a:sym typeface="Arial"/>
              </a:endParaRPr>
            </a:p>
          </p:txBody>
        </p:sp>
        <p:sp>
          <p:nvSpPr>
            <p:cNvPr id="26" name="Google Shape;595;p57"/>
            <p:cNvSpPr/>
            <p:nvPr/>
          </p:nvSpPr>
          <p:spPr>
            <a:xfrm>
              <a:off x="3179547" y="3548258"/>
              <a:ext cx="29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i="0" u="none" strike="noStrike" cap="none" dirty="0">
                  <a:solidFill>
                    <a:srgbClr val="000000"/>
                  </a:solidFill>
                  <a:latin typeface="+mn-ea"/>
                  <a:sym typeface="Arial"/>
                </a:rPr>
                <a:t> ◆ </a:t>
              </a:r>
              <a:r>
                <a:rPr lang="ko-KR" sz="1400" i="0" u="none" strike="noStrike" cap="none" dirty="0" err="1">
                  <a:solidFill>
                    <a:srgbClr val="000000"/>
                  </a:solidFill>
                  <a:latin typeface="+mn-ea"/>
                  <a:sym typeface="Arial"/>
                </a:rPr>
                <a:t>라즈베리파이</a:t>
              </a:r>
              <a:r>
                <a:rPr lang="ko-KR" sz="1400" i="0" u="none" strike="noStrike" cap="none" dirty="0">
                  <a:solidFill>
                    <a:srgbClr val="000000"/>
                  </a:solidFill>
                  <a:latin typeface="+mn-ea"/>
                  <a:sym typeface="Arial"/>
                </a:rPr>
                <a:t> 카메라 모듈 </a:t>
              </a:r>
              <a:r>
                <a:rPr lang="ko-KR" sz="1400" i="0" u="none" strike="noStrike" cap="none" dirty="0" err="1">
                  <a:solidFill>
                    <a:srgbClr val="000000"/>
                  </a:solidFill>
                  <a:latin typeface="+mn-ea"/>
                  <a:sym typeface="Arial"/>
                </a:rPr>
                <a:t>킷</a:t>
              </a:r>
              <a:endParaRPr sz="1400" i="0" u="none" strike="noStrike" cap="none" dirty="0">
                <a:solidFill>
                  <a:srgbClr val="000000"/>
                </a:solidFill>
                <a:latin typeface="+mn-ea"/>
                <a:sym typeface="Arial"/>
              </a:endParaRPr>
            </a:p>
          </p:txBody>
        </p:sp>
        <p:cxnSp>
          <p:nvCxnSpPr>
            <p:cNvPr id="27" name="Google Shape;596;p57"/>
            <p:cNvCxnSpPr/>
            <p:nvPr/>
          </p:nvCxnSpPr>
          <p:spPr>
            <a:xfrm rot="10800000">
              <a:off x="1724880" y="1971169"/>
              <a:ext cx="1682400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28" name="Google Shape;597;p57"/>
            <p:cNvSpPr/>
            <p:nvPr/>
          </p:nvSpPr>
          <p:spPr>
            <a:xfrm>
              <a:off x="331545" y="800100"/>
              <a:ext cx="3232168" cy="104409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956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3 way </a:t>
              </a:r>
              <a:r>
                <a:rPr lang="en-US" altLang="ko-KR" sz="1200" b="1" i="0" u="none" strike="noStrike" cap="none" dirty="0" smtClean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-</a:t>
              </a:r>
              <a:r>
                <a:rPr lang="ko-KR" sz="1200" b="1" i="0" u="none" strike="noStrike" cap="none" dirty="0" smtClean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 </a:t>
              </a: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handshaking  </a:t>
              </a:r>
              <a:endParaRPr sz="1200" dirty="0">
                <a:solidFill>
                  <a:schemeClr val="tx1"/>
                </a:solidFill>
                <a:latin typeface="+mn-ea"/>
              </a:endParaRPr>
            </a:p>
            <a:p>
              <a:pPr marL="289560" marR="0" lvl="0" indent="0" algn="just" rtl="0">
                <a:lnSpc>
                  <a:spcPct val="100000"/>
                </a:lnSpc>
                <a:spcBef>
                  <a:spcPts val="165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SYN-AKE/ SYN-AKE -&gt;  세션 </a:t>
              </a:r>
              <a:endParaRPr sz="1200" b="1" i="0" u="none" strike="noStrike" cap="none" dirty="0">
                <a:solidFill>
                  <a:schemeClr val="tx1"/>
                </a:solidFill>
                <a:latin typeface="+mn-ea"/>
                <a:cs typeface="Times New Roman"/>
                <a:sym typeface="Times New Roman"/>
              </a:endParaRPr>
            </a:p>
            <a:p>
              <a:pPr marL="289560" marR="0" lvl="0" indent="0" algn="just" rtl="0">
                <a:lnSpc>
                  <a:spcPct val="100000"/>
                </a:lnSpc>
                <a:spcBef>
                  <a:spcPts val="165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서버에 포트번호 8080</a:t>
              </a:r>
              <a:endParaRPr sz="1200" dirty="0">
                <a:solidFill>
                  <a:schemeClr val="tx1"/>
                </a:solidFill>
                <a:latin typeface="+mn-ea"/>
              </a:endParaRPr>
            </a:p>
            <a:p>
              <a:pPr marL="289560" marR="0" lvl="0" indent="0" algn="just" rtl="0">
                <a:lnSpc>
                  <a:spcPct val="100000"/>
                </a:lnSpc>
                <a:spcBef>
                  <a:spcPts val="165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Well-known port </a:t>
              </a:r>
              <a:r>
                <a:rPr lang="ko-KR" sz="1200" b="1" i="0" u="none" strike="noStrike" cap="none" dirty="0" err="1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로</a:t>
              </a:r>
              <a:r>
                <a:rPr lang="ko-KR" sz="1200" b="1" i="0" u="none" strike="noStrike" cap="none" dirty="0">
                  <a:solidFill>
                    <a:schemeClr val="tx1"/>
                  </a:solidFill>
                  <a:latin typeface="+mn-ea"/>
                  <a:cs typeface="Times New Roman"/>
                  <a:sym typeface="Times New Roman"/>
                </a:rPr>
                <a:t> Request</a:t>
              </a:r>
              <a:endParaRPr sz="1200" b="0" i="0" u="none" strike="noStrike" cap="none" dirty="0">
                <a:solidFill>
                  <a:schemeClr val="tx1"/>
                </a:solidFill>
                <a:latin typeface="+mn-ea"/>
                <a:cs typeface="Times New Roman"/>
                <a:sym typeface="Times New Roman"/>
              </a:endParaRPr>
            </a:p>
          </p:txBody>
        </p:sp>
      </p:grpSp>
      <p:pic>
        <p:nvPicPr>
          <p:cNvPr id="29" name="Google Shape;591;p57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1618" y1="18824" x2="41618" y2="18824"/>
                        <a14:foregroundMark x1="71471" y1="13676" x2="71471" y2="13676"/>
                        <a14:foregroundMark x1="75000" y1="8676" x2="75000" y2="8676"/>
                        <a14:foregroundMark x1="74118" y1="8529" x2="74118" y2="8529"/>
                        <a14:foregroundMark x1="77353" y1="11029" x2="77353" y2="11029"/>
                        <a14:foregroundMark x1="78676" y1="10735" x2="78676" y2="10735"/>
                        <a14:foregroundMark x1="79559" y1="11324" x2="79559" y2="11324"/>
                        <a14:foregroundMark x1="75882" y1="8676" x2="75882" y2="8676"/>
                        <a14:foregroundMark x1="80441" y1="11176" x2="80441" y2="11176"/>
                        <a14:foregroundMark x1="47647" y1="63088" x2="47647" y2="63088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3427099" y="2589133"/>
            <a:ext cx="1882558" cy="1595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3528" y="1173577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 smtClean="0"/>
              <a:t>라즈베리파이</a:t>
            </a:r>
            <a:r>
              <a:rPr lang="ko-KR" altLang="en-US" b="1" dirty="0" smtClean="0"/>
              <a:t> 흐름도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510461" y="1772816"/>
            <a:ext cx="2232248" cy="85581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35696" y="3284984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시연을 시작합니다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.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8349" y="2977207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Web Project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01513" y="444539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C:\Users\DongyoungKim\Deskto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008" y="1880686"/>
            <a:ext cx="1440160" cy="6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5536" y="724736"/>
            <a:ext cx="1512168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느낀점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544" y="1196752"/>
            <a:ext cx="8280920" cy="5256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82341" y="1340768"/>
            <a:ext cx="7974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김동영 </a:t>
            </a:r>
            <a:endParaRPr lang="en-US" altLang="ko-KR" sz="1200" b="1" dirty="0" smtClean="0"/>
          </a:p>
          <a:p>
            <a:r>
              <a:rPr lang="ko-KR" altLang="en-US" sz="1200" dirty="0" smtClean="0"/>
              <a:t>처음으로 팀원들과의 프로젝트를 진행하면서 협업이 중요하다는 것을 알게 되었고</a:t>
            </a:r>
            <a:r>
              <a:rPr lang="en-US" altLang="ko-KR" sz="1200" dirty="0" smtClean="0"/>
              <a:t>,</a:t>
            </a:r>
            <a:endParaRPr lang="en-US" altLang="ko-KR" sz="1200" dirty="0"/>
          </a:p>
          <a:p>
            <a:r>
              <a:rPr lang="ko-KR" altLang="en-US" sz="1200" dirty="0" smtClean="0"/>
              <a:t>막히는 부분이 생기면 스스로 해결해나갈 수 있는 능력을 향상시키는 것에 도움이 되었습니다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이번 프로젝트에서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를 사용한 페이지가 많아 확실하게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의 개념 및 사용방법을 익히게 되었고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라즈베리파이로</a:t>
            </a:r>
            <a:r>
              <a:rPr lang="ko-KR" altLang="en-US" sz="1200" dirty="0" smtClean="0"/>
              <a:t> 실시간 </a:t>
            </a:r>
            <a:r>
              <a:rPr lang="en-US" altLang="ko-KR" sz="1200" dirty="0" smtClean="0"/>
              <a:t>CCTV</a:t>
            </a:r>
            <a:r>
              <a:rPr lang="ko-KR" altLang="en-US" sz="1200" dirty="0" smtClean="0"/>
              <a:t>를 구현하면서 </a:t>
            </a:r>
            <a:r>
              <a:rPr lang="en-US" altLang="ko-KR" sz="1200" dirty="0" smtClean="0"/>
              <a:t>Linux</a:t>
            </a:r>
            <a:r>
              <a:rPr lang="ko-KR" altLang="en-US" sz="1200" dirty="0" smtClean="0"/>
              <a:t>운영체제를 사용하게 되어 실력향상 및 </a:t>
            </a:r>
            <a:r>
              <a:rPr lang="ko-KR" altLang="en-US" sz="1200" dirty="0" err="1" smtClean="0"/>
              <a:t>여러가지</a:t>
            </a:r>
            <a:r>
              <a:rPr lang="ko-KR" altLang="en-US" sz="1200" dirty="0" smtClean="0"/>
              <a:t> 기술을 경험할 수 있었던 좋은 기회가 되었습니다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341" y="2564904"/>
            <a:ext cx="797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이민경</a:t>
            </a:r>
            <a:endParaRPr lang="en-US" altLang="ko-KR" sz="1200" b="1" dirty="0" smtClean="0"/>
          </a:p>
          <a:p>
            <a:r>
              <a:rPr lang="ko-KR" altLang="en-US" sz="1200" dirty="0" smtClean="0"/>
              <a:t>우리가 평소에 사용하는 웹사이트들이 우리의 생각보다 훨씬 많은 노력을 쏟은 결과물이라는 것을 느꼈습니다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오류가 났을 때 오류 </a:t>
            </a:r>
            <a:r>
              <a:rPr lang="ko-KR" altLang="en-US" sz="1200" dirty="0" err="1" smtClean="0"/>
              <a:t>메세지를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주의깊게</a:t>
            </a:r>
            <a:r>
              <a:rPr lang="ko-KR" altLang="en-US" sz="1200" dirty="0" smtClean="0"/>
              <a:t> 읽어보는 것도 배우게 되었고</a:t>
            </a:r>
            <a:r>
              <a:rPr lang="en-US" altLang="ko-KR" sz="1200" dirty="0"/>
              <a:t>,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프로젝트 기획 단계에서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다양한 경우의 수를 생각해 구체적으로 만들어 놓아야 개발단계에서 수월하게 진행된다는 것을 느꼈습니다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7CCFC90-20D4-46C2-AEF2-285A8A1848A9}"/>
              </a:ext>
            </a:extLst>
          </p:cNvPr>
          <p:cNvSpPr txBox="1"/>
          <p:nvPr/>
        </p:nvSpPr>
        <p:spPr>
          <a:xfrm>
            <a:off x="773932" y="3462099"/>
            <a:ext cx="797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박선우 </a:t>
            </a:r>
            <a:endParaRPr lang="en-US" altLang="ko-KR" sz="1200" b="1" dirty="0"/>
          </a:p>
          <a:p>
            <a:r>
              <a:rPr lang="ko-KR" altLang="en-US" sz="1200" dirty="0"/>
              <a:t>게시판 하나를 만드는 것이 생각보다 쉽지 않다는 사실을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평소에는 신경 쓰지 않아서 몰랐던 페이징이나 검색과 같은 게시판의 편의를 제공하는 세세한 기능들이 실은 많은 노력과 노하우가 들어갔다는 생각을 하게 되었습니다</a:t>
            </a:r>
            <a:r>
              <a:rPr lang="en-US" altLang="ko-KR" sz="1200" dirty="0"/>
              <a:t>.  </a:t>
            </a:r>
            <a:r>
              <a:rPr lang="ko-KR" altLang="en-US" sz="1200" dirty="0"/>
              <a:t>또한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사용하고 적용할 수 있었던 좋은 기회였던 것 같습니다</a:t>
            </a:r>
            <a:r>
              <a:rPr lang="en-US" altLang="ko-KR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4AF08DC-1478-4109-891B-93581F9DD925}"/>
              </a:ext>
            </a:extLst>
          </p:cNvPr>
          <p:cNvSpPr txBox="1"/>
          <p:nvPr/>
        </p:nvSpPr>
        <p:spPr>
          <a:xfrm>
            <a:off x="782341" y="4365104"/>
            <a:ext cx="797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권다솜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ko-KR" altLang="en-US" sz="1200" dirty="0"/>
              <a:t>프로그래밍을 </a:t>
            </a:r>
            <a:r>
              <a:rPr lang="ko-KR" altLang="en-US" sz="1200" dirty="0" smtClean="0"/>
              <a:t>배운 지 </a:t>
            </a:r>
            <a:r>
              <a:rPr lang="ko-KR" altLang="en-US" sz="1200" dirty="0"/>
              <a:t>불과 </a:t>
            </a:r>
            <a:r>
              <a:rPr lang="en-US" altLang="ko-KR" sz="1200" dirty="0"/>
              <a:t>4</a:t>
            </a:r>
            <a:r>
              <a:rPr lang="ko-KR" altLang="en-US" sz="1200" dirty="0"/>
              <a:t>개월 밖에 되지 않았는데 프로젝트를 </a:t>
            </a:r>
            <a:r>
              <a:rPr lang="ko-KR" altLang="en-US" sz="1200" dirty="0" smtClean="0"/>
              <a:t>진행 하려다 보니 </a:t>
            </a:r>
            <a:r>
              <a:rPr lang="ko-KR" altLang="en-US" sz="1200" dirty="0"/>
              <a:t>어려운 부분과 스스로 부족한 점이 많았지만 팀원들의 도움을 받아 해결 할 수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프로젝트를 마무리하면서 커뮤니케이션의 중요성을 많이 느꼈고</a:t>
            </a:r>
            <a:r>
              <a:rPr lang="en-US" altLang="ko-KR" sz="1200" dirty="0"/>
              <a:t>, </a:t>
            </a: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실력향상을 할 수 있는 기회가 되었다고 생각합니다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4AF08DC-1478-4109-891B-93581F9DD925}"/>
              </a:ext>
            </a:extLst>
          </p:cNvPr>
          <p:cNvSpPr txBox="1"/>
          <p:nvPr/>
        </p:nvSpPr>
        <p:spPr>
          <a:xfrm>
            <a:off x="782341" y="5230062"/>
            <a:ext cx="797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서채원 </a:t>
            </a:r>
            <a:endParaRPr lang="en-US" altLang="ko-KR" sz="1200" b="1" dirty="0"/>
          </a:p>
          <a:p>
            <a:r>
              <a:rPr lang="ko-KR" altLang="en-US" sz="1200" dirty="0" err="1"/>
              <a:t>웹페이지</a:t>
            </a:r>
            <a:r>
              <a:rPr lang="ko-KR" altLang="en-US" sz="1200" dirty="0"/>
              <a:t> 하나를 만드는 데에 이렇게 많은 노력이 들어가는지 이번 프로젝트를 하면서 처음 알게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아무 </a:t>
            </a:r>
            <a:r>
              <a:rPr lang="ko-KR" altLang="en-US" sz="1200" dirty="0" err="1"/>
              <a:t>생각없이</a:t>
            </a:r>
            <a:r>
              <a:rPr lang="ko-KR" altLang="en-US" sz="1200" dirty="0"/>
              <a:t> 사용했던 수 많은 페이지들의 개발자들이 존경스럽다</a:t>
            </a:r>
            <a:r>
              <a:rPr lang="en-US" altLang="ko-KR" sz="1200" dirty="0"/>
              <a:t>. </a:t>
            </a:r>
            <a:r>
              <a:rPr lang="ko-KR" altLang="en-US" sz="1200" dirty="0"/>
              <a:t>더 나은 개발자가 될 수 있도록 더욱 노력해야겠다</a:t>
            </a:r>
            <a:r>
              <a:rPr lang="en-US" altLang="ko-KR" sz="1200" dirty="0"/>
              <a:t>. </a:t>
            </a:r>
            <a:r>
              <a:rPr lang="ko-KR" altLang="en-US" sz="1200" dirty="0"/>
              <a:t>팀원들에 비해 다양한 기능을 구현해 보지 못한 것이 아쉽다</a:t>
            </a:r>
            <a:r>
              <a:rPr lang="en-US" altLang="ko-KR" sz="12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 smtClean="0">
                <a:solidFill>
                  <a:schemeClr val="tx2">
                    <a:lumMod val="50000"/>
                  </a:schemeClr>
                </a:solidFill>
              </a:rPr>
              <a:t>발표자박선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우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44540"/>
              </p:ext>
            </p:extLst>
          </p:nvPr>
        </p:nvGraphicFramePr>
        <p:xfrm>
          <a:off x="611561" y="1772816"/>
          <a:ext cx="7897671" cy="4608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45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7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45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76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349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6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보유기술</a:t>
                      </a: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개발환경</a:t>
                      </a: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사용가능도구</a:t>
                      </a: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927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언어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·</a:t>
                      </a:r>
                      <a:endParaRPr lang="en-US" altLang="ko-KR" sz="1400" baseline="0" dirty="0" smtClean="0">
                        <a:solidFill>
                          <a:schemeClr val="bg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개발툴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Java,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HTML,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CSS,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JavaScript,</a:t>
                      </a:r>
                    </a:p>
                    <a:p>
                      <a:pPr algn="ctr" latinLnBrk="1"/>
                      <a:r>
                        <a:rPr lang="en-US" altLang="ko-KR" sz="1300" dirty="0" err="1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Jquery</a:t>
                      </a:r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Ajax</a:t>
                      </a:r>
                      <a:endParaRPr lang="en-US" altLang="ko-KR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OS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Windows </a:t>
                      </a:r>
                      <a:r>
                        <a:rPr lang="en-US" altLang="ko-KR" sz="13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10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개발도구</a:t>
                      </a: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Eclipse,</a:t>
                      </a:r>
                      <a:endParaRPr lang="en-US" altLang="ko-KR" sz="1300" baseline="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aseline="0" dirty="0" err="1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VSCode</a:t>
                      </a:r>
                      <a:endParaRPr lang="en-US" altLang="ko-KR" sz="1300" baseline="0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aseline="0" dirty="0" err="1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SQLDeveloper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44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60396" marR="60396" marT="30198" marB="3019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Server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Apache Tomcat</a:t>
                      </a: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9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60396" marR="60396" marT="30198" marB="30198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92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60396" marR="60396" marT="30198" marB="3019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Framework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Servlet,</a:t>
                      </a:r>
                      <a:endParaRPr lang="en-US" altLang="ko-KR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 err="1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MyBatis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형상관리</a:t>
                      </a: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Github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192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a소꼽친구" panose="02020600000000000000" pitchFamily="18" charset="-127"/>
                        <a:ea typeface="a소꼽친구" panose="02020600000000000000" pitchFamily="18" charset="-127"/>
                      </a:endParaRPr>
                    </a:p>
                  </a:txBody>
                  <a:tcPr marL="60396" marR="60396" marT="30198" marB="3019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DB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Oracle</a:t>
                      </a:r>
                      <a:r>
                        <a:rPr lang="en-US" altLang="ko-KR" sz="1300" baseline="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11g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문서관리</a:t>
                      </a:r>
                    </a:p>
                  </a:txBody>
                  <a:tcPr marL="69503" marR="69503" marT="34751" marB="34751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Google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Driver</a:t>
                      </a:r>
                      <a:endParaRPr lang="ko-KR" altLang="en-US" sz="13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9503" marR="69503" marT="34751" marB="3475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395536" y="724736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개발환경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02716" y="1556792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INDEX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95" y="2852936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01    02    03    04    05   06</a:t>
            </a:r>
            <a:endParaRPr lang="ko-KR" altLang="en-US" sz="4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3528" y="400506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979712" y="400506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02716" y="400506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076056" y="4020932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527052" y="4020932"/>
            <a:ext cx="997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27684" y="421783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개발일정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50688" y="42210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사용</a:t>
            </a:r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API&amp;</a:t>
            </a:r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89586" y="42210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시연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16056" y="4217835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schemeClr val="bg1"/>
                </a:solidFill>
                <a:latin typeface="+mj-ea"/>
              </a:rPr>
              <a:t>느낀</a:t>
            </a:r>
            <a:r>
              <a:rPr lang="ko-KR" altLang="en-US" b="1" spc="-150" dirty="0" err="1">
                <a:solidFill>
                  <a:schemeClr val="bg1"/>
                </a:solidFill>
                <a:latin typeface="+mj-ea"/>
              </a:rPr>
              <a:t>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185" y="421783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기획의도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915286" y="4020932"/>
            <a:ext cx="997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16016" y="421783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설계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709927"/>
            <a:ext cx="95050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  1-1 </a:t>
            </a:r>
            <a:r>
              <a:rPr lang="ko-KR" altLang="en-US" b="1" dirty="0" smtClean="0">
                <a:solidFill>
                  <a:schemeClr val="bg1"/>
                </a:solidFill>
              </a:rPr>
              <a:t>기획의도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ko-KR" dirty="0"/>
          </a:p>
          <a:p>
            <a:r>
              <a:rPr lang="ko-KR" altLang="ko-KR" dirty="0" smtClean="0"/>
              <a:t>목표 </a:t>
            </a:r>
            <a:r>
              <a:rPr lang="en-US" altLang="ko-KR" dirty="0"/>
              <a:t>: </a:t>
            </a:r>
            <a:r>
              <a:rPr lang="ko-KR" altLang="ko-KR" dirty="0"/>
              <a:t>농업 체험 </a:t>
            </a:r>
            <a:endParaRPr lang="en-US" altLang="ko-KR" dirty="0" smtClean="0"/>
          </a:p>
          <a:p>
            <a:endParaRPr lang="ko-KR" altLang="ko-KR" dirty="0"/>
          </a:p>
          <a:p>
            <a:r>
              <a:rPr lang="en-US" altLang="ko-KR" sz="1600" dirty="0" smtClean="0"/>
              <a:t>   </a:t>
            </a:r>
            <a:r>
              <a:rPr lang="ko-KR" altLang="ko-KR" sz="1600" dirty="0" smtClean="0"/>
              <a:t>현대 </a:t>
            </a:r>
            <a:r>
              <a:rPr lang="ko-KR" altLang="ko-KR" sz="1600" dirty="0"/>
              <a:t>대한민국의 대부분의 인구는 도시에 밀집해서 살고 있다. 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ko-KR" sz="1600" dirty="0" smtClean="0"/>
              <a:t>과거와 </a:t>
            </a:r>
            <a:r>
              <a:rPr lang="ko-KR" altLang="ko-KR" sz="1600" dirty="0"/>
              <a:t>달리 자연에서 무언가를 한다는 것은 현실적으로 어렵다. 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ko-KR" sz="1600" dirty="0" smtClean="0"/>
              <a:t>하지만 </a:t>
            </a:r>
            <a:r>
              <a:rPr lang="ko-KR" altLang="ko-KR" sz="1600" dirty="0"/>
              <a:t>소규모 경작을 원하는 사람, 귀농을 계획하고 그 전에 미리 체험해보고 싶은 사람, 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ko-KR" sz="1600" dirty="0" smtClean="0"/>
              <a:t>또는 </a:t>
            </a:r>
            <a:r>
              <a:rPr lang="ko-KR" altLang="ko-KR" sz="1600" dirty="0"/>
              <a:t>아이들에게 새로운 경험을 체험하게 해주고 싶어하는 부모님 등 농업에 관심을 갖는 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ko-KR" sz="1600" dirty="0" smtClean="0"/>
              <a:t>수요가 </a:t>
            </a:r>
            <a:r>
              <a:rPr lang="ko-KR" altLang="ko-KR" sz="1600" dirty="0"/>
              <a:t>점점 늘어나고 있다.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EveryFarm</a:t>
            </a:r>
            <a:r>
              <a:rPr lang="ko-KR" altLang="ko-KR" sz="1600" dirty="0" smtClean="0"/>
              <a:t>주말농장은 </a:t>
            </a:r>
            <a:r>
              <a:rPr lang="ko-KR" altLang="ko-KR" sz="1600" dirty="0"/>
              <a:t>그런 소비자의 </a:t>
            </a:r>
            <a:r>
              <a:rPr lang="ko-KR" altLang="ko-KR" sz="1600" dirty="0" err="1"/>
              <a:t>니즈에</a:t>
            </a:r>
            <a:r>
              <a:rPr lang="ko-KR" altLang="ko-KR" sz="1600" dirty="0"/>
              <a:t> 맞게 등장하였으며, 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ko-KR" sz="1600" dirty="0" smtClean="0"/>
              <a:t>직접 </a:t>
            </a:r>
            <a:r>
              <a:rPr lang="ko-KR" altLang="ko-KR" sz="1600" dirty="0"/>
              <a:t>땅을 구매하지 않아도 사용할 수 있도록 도와준다.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ko-KR" sz="1600" dirty="0" smtClean="0"/>
              <a:t>EveryFarm</a:t>
            </a:r>
            <a:r>
              <a:rPr lang="ko-KR" altLang="ko-KR" sz="1600" dirty="0"/>
              <a:t>에서 지원하는 </a:t>
            </a:r>
            <a:r>
              <a:rPr lang="ko-KR" altLang="ko-KR" sz="1600" dirty="0" smtClean="0"/>
              <a:t>서비스는</a:t>
            </a:r>
            <a:r>
              <a:rPr lang="en-US" altLang="ko-KR" sz="1600" dirty="0"/>
              <a:t> </a:t>
            </a:r>
            <a:r>
              <a:rPr lang="ko-KR" altLang="ko-KR" sz="1600" dirty="0" smtClean="0"/>
              <a:t>아래와 </a:t>
            </a:r>
            <a:r>
              <a:rPr lang="ko-KR" altLang="ko-KR" sz="1600" dirty="0"/>
              <a:t>같다</a:t>
            </a:r>
            <a:r>
              <a:rPr lang="ko-KR" altLang="ko-KR" sz="1600" dirty="0" smtClean="0"/>
              <a:t>.</a:t>
            </a:r>
            <a:endParaRPr lang="en-US" altLang="ko-KR" sz="1600" dirty="0" smtClean="0"/>
          </a:p>
          <a:p>
            <a:endParaRPr lang="ko-KR" altLang="ko-KR" sz="1600" dirty="0"/>
          </a:p>
          <a:p>
            <a:pPr lvl="0"/>
            <a:r>
              <a:rPr lang="en-US" altLang="ko-KR" sz="1600" dirty="0" smtClean="0"/>
              <a:t>   1. </a:t>
            </a:r>
            <a:r>
              <a:rPr lang="ko-KR" altLang="ko-KR" sz="1600" dirty="0" smtClean="0"/>
              <a:t>텃밭의 </a:t>
            </a:r>
            <a:r>
              <a:rPr lang="ko-KR" altLang="ko-KR" sz="1600" dirty="0"/>
              <a:t>임대</a:t>
            </a:r>
            <a:r>
              <a:rPr lang="en-US" altLang="ko-KR" sz="1600" dirty="0"/>
              <a:t>/</a:t>
            </a:r>
            <a:r>
              <a:rPr lang="ko-KR" altLang="ko-KR" sz="1600" dirty="0"/>
              <a:t>임차 관리 </a:t>
            </a:r>
          </a:p>
          <a:p>
            <a:pPr lvl="0"/>
            <a:r>
              <a:rPr lang="en-US" altLang="ko-KR" sz="1600" dirty="0" smtClean="0"/>
              <a:t>   2. </a:t>
            </a:r>
            <a:r>
              <a:rPr lang="ko-KR" altLang="ko-KR" sz="1600" dirty="0" smtClean="0"/>
              <a:t>경작한 </a:t>
            </a:r>
            <a:r>
              <a:rPr lang="ko-KR" altLang="ko-KR" sz="1600" dirty="0"/>
              <a:t>작물 경매</a:t>
            </a:r>
          </a:p>
          <a:p>
            <a:pPr lvl="0"/>
            <a:r>
              <a:rPr lang="en-US" altLang="ko-KR" sz="1600" dirty="0" smtClean="0"/>
              <a:t>   3. </a:t>
            </a:r>
            <a:r>
              <a:rPr lang="ko-KR" altLang="ko-KR" sz="1600" dirty="0" smtClean="0"/>
              <a:t>원격으로 </a:t>
            </a:r>
            <a:r>
              <a:rPr lang="ko-KR" altLang="ko-KR" sz="1600" dirty="0"/>
              <a:t>밭에 </a:t>
            </a:r>
            <a:r>
              <a:rPr lang="en-US" altLang="ko-KR" sz="1600" dirty="0"/>
              <a:t>CCTV </a:t>
            </a:r>
            <a:r>
              <a:rPr lang="ko-KR" altLang="ko-KR" sz="1600" dirty="0"/>
              <a:t>기능</a:t>
            </a:r>
          </a:p>
          <a:p>
            <a:pPr lvl="0"/>
            <a:r>
              <a:rPr lang="en-US" altLang="ko-KR" sz="1600" dirty="0" smtClean="0"/>
              <a:t>   4. </a:t>
            </a:r>
            <a:r>
              <a:rPr lang="ko-KR" altLang="ko-KR" sz="1600" dirty="0" smtClean="0"/>
              <a:t>사업 </a:t>
            </a:r>
            <a:r>
              <a:rPr lang="ko-KR" altLang="ko-KR" sz="1600" dirty="0"/>
              <a:t>확장을 원하는 농부대상 펀드</a:t>
            </a:r>
          </a:p>
          <a:p>
            <a:pPr lvl="0"/>
            <a:r>
              <a:rPr lang="en-US" altLang="ko-KR" sz="1600" dirty="0" smtClean="0"/>
              <a:t>   5. </a:t>
            </a:r>
            <a:r>
              <a:rPr lang="ko-KR" altLang="ko-KR" sz="1600" dirty="0" smtClean="0"/>
              <a:t>원활한 </a:t>
            </a:r>
            <a:r>
              <a:rPr lang="ko-KR" altLang="ko-KR" sz="1600" dirty="0"/>
              <a:t>농사를 위해 농작물도감</a:t>
            </a:r>
          </a:p>
          <a:p>
            <a:pPr lvl="0"/>
            <a:r>
              <a:rPr lang="en-US" altLang="ko-KR" sz="1600" dirty="0" smtClean="0"/>
              <a:t>   6. </a:t>
            </a:r>
            <a:r>
              <a:rPr lang="ko-KR" altLang="ko-KR" sz="1600" dirty="0" smtClean="0"/>
              <a:t>사용자 </a:t>
            </a:r>
            <a:r>
              <a:rPr lang="ko-KR" altLang="ko-KR" sz="1600" dirty="0"/>
              <a:t>커뮤니티</a:t>
            </a:r>
          </a:p>
          <a:p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28" y="1628800"/>
            <a:ext cx="8487816" cy="237626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0435" y="4221088"/>
            <a:ext cx="8461293" cy="210971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360" y="2247255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263691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농부에게 직접 투자하여 싱싱한 농산물을 구입할 수 있으며</a:t>
            </a:r>
            <a:r>
              <a:rPr lang="en-US" altLang="ko-KR" dirty="0" smtClean="0"/>
              <a:t>, </a:t>
            </a:r>
          </a:p>
          <a:p>
            <a:pPr algn="ctr"/>
            <a:r>
              <a:rPr lang="ko-KR" altLang="en-US" dirty="0" smtClean="0"/>
              <a:t>농부는 </a:t>
            </a:r>
            <a:r>
              <a:rPr lang="ko-KR" altLang="en-US" dirty="0" err="1" smtClean="0"/>
              <a:t>빚없이</a:t>
            </a:r>
            <a:r>
              <a:rPr lang="ko-KR" altLang="en-US" dirty="0" smtClean="0"/>
              <a:t> 농사가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펀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드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663788" y="4077072"/>
            <a:ext cx="3816424" cy="2144515"/>
          </a:xfrm>
          <a:prstGeom prst="roundRect">
            <a:avLst>
              <a:gd name="adj" fmla="val 4802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3528" y="657264"/>
            <a:ext cx="1989200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1-1 </a:t>
            </a:r>
            <a:r>
              <a:rPr lang="ko-KR" altLang="en-US" b="1" dirty="0">
                <a:solidFill>
                  <a:schemeClr val="bg1"/>
                </a:solidFill>
              </a:rPr>
              <a:t>기획의도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0272" y="2716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 smtClean="0">
                <a:solidFill>
                  <a:schemeClr val="bg1"/>
                </a:solidFill>
              </a:rPr>
              <a:t>Every Farm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12866</TotalTime>
  <Words>2557</Words>
  <Application>Microsoft Office PowerPoint</Application>
  <PresentationFormat>화면 슬라이드 쇼(4:3)</PresentationFormat>
  <Paragraphs>935</Paragraphs>
  <Slides>55</Slides>
  <Notes>55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mk</cp:lastModifiedBy>
  <cp:revision>103</cp:revision>
  <dcterms:created xsi:type="dcterms:W3CDTF">2016-11-03T20:47:04Z</dcterms:created>
  <dcterms:modified xsi:type="dcterms:W3CDTF">2020-03-06T08:11:46Z</dcterms:modified>
</cp:coreProperties>
</file>